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86" r:id="rId3"/>
    <p:sldId id="267" r:id="rId4"/>
    <p:sldId id="295" r:id="rId5"/>
    <p:sldId id="303" r:id="rId6"/>
    <p:sldId id="294" r:id="rId7"/>
    <p:sldId id="296" r:id="rId8"/>
    <p:sldId id="297" r:id="rId9"/>
    <p:sldId id="298" r:id="rId10"/>
    <p:sldId id="299" r:id="rId11"/>
    <p:sldId id="300" r:id="rId12"/>
    <p:sldId id="288" r:id="rId13"/>
    <p:sldId id="301" r:id="rId14"/>
    <p:sldId id="304" r:id="rId15"/>
    <p:sldId id="302" r:id="rId16"/>
    <p:sldId id="305"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a:srgbClr val="E8DFC5"/>
    <a:srgbClr val="1C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6033" autoAdjust="0"/>
  </p:normalViewPr>
  <p:slideViewPr>
    <p:cSldViewPr snapToGrid="0">
      <p:cViewPr varScale="1">
        <p:scale>
          <a:sx n="94" d="100"/>
          <a:sy n="94" d="100"/>
        </p:scale>
        <p:origin x="1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09397-858A-4B3A-88C2-5BD6DCB4DA8E}" type="datetimeFigureOut">
              <a:rPr lang="ru-RU" smtClean="0"/>
              <a:t>03.04.2023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F482-8B85-445B-93EE-9EB7639AA4BA}" type="slidenum">
              <a:rPr lang="ru-RU" smtClean="0"/>
              <a:t>‹#›</a:t>
            </a:fld>
            <a:endParaRPr lang="ru-RU"/>
          </a:p>
        </p:txBody>
      </p:sp>
    </p:spTree>
    <p:extLst>
      <p:ext uri="{BB962C8B-B14F-4D97-AF65-F5344CB8AC3E}">
        <p14:creationId xmlns:p14="http://schemas.microsoft.com/office/powerpoint/2010/main" val="147809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Библии есть множество мест, где Господь прямо или косвенно оценивает и рассматривает  приношения человека или их отсутствие. Тот факт, что Он намеренно сел напротив сокровищницы (Марка 12:41) и что Он оценил приношение бедной вдовы (Марка 12:43) должен сказать нам, что даже сегодня Он наблюдает и оценивает нашу жертвенность. Другая важная истина заключается в том, что некоторые приношения принимаются и ценятся Им, в то время как другие, независимо от их количества, не могут быть приняты и становятся даже оскорбительными для Него. </a:t>
            </a:r>
          </a:p>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Каковы некоторые из критериев, условий, чтобы Бог принял приношение?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a:t>
            </a:fld>
            <a:endParaRPr lang="ru-RU"/>
          </a:p>
        </p:txBody>
      </p:sp>
    </p:spTree>
    <p:extLst>
      <p:ext uri="{BB962C8B-B14F-4D97-AF65-F5344CB8AC3E}">
        <p14:creationId xmlns:p14="http://schemas.microsoft.com/office/powerpoint/2010/main" val="112166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667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(Матфея 6:1-4)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81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Некоторые люди могут делать большие пожертвования или приносить значительные суммы, руководствуясь далеко не лучшими мотивами. Некоторые, например, хотят быть признанными филантропами или благотворителями, другие нацелены на должность в церковном комитете, а третьи могут пожертвовать из любви к пастору. Поскольку эти земные побуждения обычно ожидают человеческого признания (своего рода награды), они не могут быть приняты Богом. Тем не менее, когда я не пытаюсь продвигать себя через свои пожертвования, тогда в моей жизни может осуществиться то, что сказал Иисус: “И Отец твой, видящий тайное, воздаст тебе явно” (Матфея 6:4).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10</a:t>
            </a:fld>
            <a:endParaRPr lang="ru-RU"/>
          </a:p>
        </p:txBody>
      </p:sp>
    </p:spTree>
    <p:extLst>
      <p:ext uri="{BB962C8B-B14F-4D97-AF65-F5344CB8AC3E}">
        <p14:creationId xmlns:p14="http://schemas.microsoft.com/office/powerpoint/2010/main" val="146397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КОГДА ЭТО СОСТАВЛЯЕТ СООТВЕТСТВУЮЩУЮ ДОЛЮ ДОХОДА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11</a:t>
            </a:fld>
            <a:endParaRPr lang="ru-RU"/>
          </a:p>
        </p:txBody>
      </p:sp>
    </p:spTree>
    <p:extLst>
      <p:ext uri="{BB962C8B-B14F-4D97-AF65-F5344CB8AC3E}">
        <p14:creationId xmlns:p14="http://schemas.microsoft.com/office/powerpoint/2010/main" val="184430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(Второзаконие 16:17; Марка 12:41-44; 1-е Коринфянам 16:1, 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Иисус однажды сказал, что человек, который дал меньшую сумму, дал больше, чем все, кто дал гораздо большие суммы (Марка 12:41-44). Иисус не плохо знал математику, Он не ошибся в вычислениях, Создатель вселенной дал понять, что Его оценка того, что мы даем, основана не на количестве, а на </a:t>
            </a:r>
            <a:r>
              <a:rPr lang="ru-RU" sz="1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отношении</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дара к тому, что мы имеем. Шесть процентов дохода, отданные самым бедным человеком, означают то же самое, что и пожертвование шести процентов дохода самого богатого человека, хотя суммы будут сильно отличаться. Выбирая пропорциональную систему, чтобы решить, когда и сколько жертвовать, мы свидетельствуем, что цель наших приношений бескорыстна.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marR="0" lvl="0" indent="0" algn="l" defTabSz="914400" rtl="0" eaLnBrk="1" fontAlgn="auto" latinLnBrk="0" hangingPunct="1">
              <a:lnSpc>
                <a:spcPct val="107000"/>
              </a:lnSpc>
              <a:spcBef>
                <a:spcPts val="0"/>
              </a:spcBef>
              <a:spcAft>
                <a:spcPts val="0"/>
              </a:spcAft>
              <a:buClrTx/>
              <a:buSzTx/>
              <a:buFontTx/>
              <a:buNone/>
              <a:tabLst/>
              <a:defRPr/>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величие дара делает приношение приемлемым для Бога; а желание сердца, дух благодарности и любви, который оно выражает</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Эллен  Уайт, Советы по управлению, стр. 73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12</a:t>
            </a:fld>
            <a:endParaRPr lang="ru-RU"/>
          </a:p>
        </p:txBody>
      </p:sp>
    </p:spTree>
    <p:extLst>
      <p:ext uri="{BB962C8B-B14F-4D97-AF65-F5344CB8AC3E}">
        <p14:creationId xmlns:p14="http://schemas.microsoft.com/office/powerpoint/2010/main" val="299306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667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Своим даром мы благодарим Бога за уже полученные от Него благословения, потому что Он всегда дает первым. Он никогда не будет ожидать, что мы что-то дадим, если Он сам нам чего-то не дал (2 Коринфянам 8:11, 12). Не установив фиксированный процент от своего дохода для пожертвования (2 Коринфянам 9:7), люди могут предоставить своему собственному эгоистичному сердцу (Иеремия 17:9) решать, когда и сколько давать. И наоборот, с молитвой выбирая долю дохода для пожертвования, они дают Богу возможность контролировать, когда и сколько давать.  Я даю фиксированную долю того, что Он дает мне, в ответ на Его заботу. Поскольку мы являемся партнерами в Его деле спасения душ, чем больше Он благословляет меня финансово, тем большую сумму я Ему верну. И если Ему нужно больше вложить в Свою работу, Он даст мне больше, потому что Он знает, что с каждого рубля, который Он дает мне, я вложу фиксированный процент, в Его и мою миссию.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13</a:t>
            </a:fld>
            <a:endParaRPr lang="ru-RU"/>
          </a:p>
        </p:txBody>
      </p:sp>
    </p:spTree>
    <p:extLst>
      <p:ext uri="{BB962C8B-B14F-4D97-AF65-F5344CB8AC3E}">
        <p14:creationId xmlns:p14="http://schemas.microsoft.com/office/powerpoint/2010/main" val="181988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КОГДА ЭТО ПРИНОСИТСЯ В СООТВЕТСТВИИ С БОЖЬИМИ ТРЕБОВАНИЯМИ.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14</a:t>
            </a:fld>
            <a:endParaRPr lang="ru-RU"/>
          </a:p>
        </p:txBody>
      </p:sp>
    </p:spTree>
    <p:extLst>
      <p:ext uri="{BB962C8B-B14F-4D97-AF65-F5344CB8AC3E}">
        <p14:creationId xmlns:p14="http://schemas.microsoft.com/office/powerpoint/2010/main" val="70317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81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(Бытие 4:4, 5; Евреям 11:4)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81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История Каина и Авеля показывает нам, что Бог не может принимать приношения, которые не принесены в соответствии с Его требованиями. Каин решил поступить по-своему, и Бог “… и на дар его не призрел”. (Бытие 4:5). Авель почтил Господа, следуя Его требованиям и принеся “первородных стада своего и от тука их. И призрел ГОСПОДЬ на  Авеля и дар его” (Бытие 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Время не позволит нам изучить все условия, содержащиеся в Библии и Духе Пророчества о принимаемых Господом приношениях. Но помимо того, что уже было рассмотрено выше, мы можем добавить, что регулярные приношения также следует приносить Господу в качестве первых плодов (или первенцев), которые  регулярно приносились Богу израильтянами в память о том, что Он является Подателем всех благ и поддерживающим жизнь. Эти приношения принимаются только потому, что Иисус, Агнец Божий, умер как искупление за наши грехи, открыв нам путь к принятию дара жизни. В приношениях мы должны руководствоваться принципом "Бог прежде всего" (Матфея 6:33).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15</a:t>
            </a:fld>
            <a:endParaRPr lang="ru-RU"/>
          </a:p>
        </p:txBody>
      </p:sp>
    </p:spTree>
    <p:extLst>
      <p:ext uri="{BB962C8B-B14F-4D97-AF65-F5344CB8AC3E}">
        <p14:creationId xmlns:p14="http://schemas.microsoft.com/office/powerpoint/2010/main" val="420088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Такого рода пожертвования “в первую очередь вызваны не добрыми чувствами, конкретной потребностью, призывом, симпатией к пастору или религиозному лидеру и даже не желанием обеспечить храм или миссионерскую работу. Это должно быть вызвано действием Бога, посылающего нам все в преизбытке. Регулярные пожертвования являются средством поклонения Богу в дополнение к десятине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Малахия</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3:8-10), всякий раз, когда мы получаем доход или прибыль, мы благодарим Подателя этих благословений, поклоняясь Ему посредством подношений. Бог приглашает нас оценить наши сердца, чтобы увидеть, есть ли еще нераскаянный грех, который может помешать принятию Им нашего приношения. Но мы также должны оценить наши отношения с Богом и с другими людьми, мотивацию, которая побуждает нас делать пожертвования, а также регулярность и качество приношения. Это лучшее, что мы можем предложить? Выражает ли это благодарность и преданность Ему?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Давайте воспользуемся преимуществами поклонения через приношения, чтобы стать еще ближе к Тому, Кто не только искупил нас Своей кровью, но и поддерживает нас ежедневно!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16</a:t>
            </a:fld>
            <a:endParaRPr lang="ru-RU"/>
          </a:p>
        </p:txBody>
      </p:sp>
    </p:spTree>
    <p:extLst>
      <p:ext uri="{BB962C8B-B14F-4D97-AF65-F5344CB8AC3E}">
        <p14:creationId xmlns:p14="http://schemas.microsoft.com/office/powerpoint/2010/main" val="389751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a:lnSpc>
                <a:spcPct val="107000"/>
              </a:lnSpc>
              <a:buFont typeface="+mj-lt"/>
              <a:buAutoNum type="arabicPeriod"/>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КОГДА ЭТО ПРИНОСИТСЯ СЕРДЦЕМ, ЧИСТЫМ ПЕРЕД БОГОМ.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2</a:t>
            </a:fld>
            <a:endParaRPr lang="ru-RU"/>
          </a:p>
        </p:txBody>
      </p:sp>
    </p:spTree>
    <p:extLst>
      <p:ext uri="{BB962C8B-B14F-4D97-AF65-F5344CB8AC3E}">
        <p14:creationId xmlns:p14="http://schemas.microsoft.com/office/powerpoint/2010/main" val="119268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(Псалом 39:6-8; 51:16, 17; Исайя 1:10-13; Осия 6:6;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Малахия</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3:2-5; Матфея 9:13; Марка 12:33)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Согласно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Малахии</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Бог принимает те приношения, которые приносятся “в праведности” (стих 3), то есть теми, кто позволил Богу очистить, облагородить их (стихи 2, 3) от таких грехов, как волшебство, прелюбодеяние, лжесвидетельство, превышение своих полномочий или притеснение наемников – задержка выплаты зарплаты, а также угнетение и пренебрежение социально-незащищенных групп населения, иностранцев (стих 5). Только тогда “приношения... будут приемлемы для Господа” (стих 4).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3</a:t>
            </a:fld>
            <a:endParaRPr lang="ru-RU"/>
          </a:p>
        </p:txBody>
      </p:sp>
    </p:spTree>
    <p:extLst>
      <p:ext uri="{BB962C8B-B14F-4D97-AF65-F5344CB8AC3E}">
        <p14:creationId xmlns:p14="http://schemas.microsoft.com/office/powerpoint/2010/main" val="199709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Становится ясно, что Господь оценивает прежде всего дающего, а потом и сам дар.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Самое лучшее и большое приношение никогда не будет принято, если тот, кто его приносит, не в ладах с Богом. Таким образом, нам нужно принести “в дар - сердце”, прежде чем мы принесем “денежный дар”. Мы приносим “сердечное приношение”, когда регулярно находим время для ежедневного общения со Христом, позволяя Святому Духу исследовать наши мысли и желания, сравнивая их со Словом Божьим. Исповедуя свои грехи и веря, что смерти Иисуса было достаточно, чтобы оплатить наш долг, мы получаем силу возненавидеть грех и оставить наши злые пути и поступки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Иезекииль</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36:31), а затем получить новое сердце, полное желания исполнять Божью волю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Иезекииль</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36:26, 27).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4</a:t>
            </a:fld>
            <a:endParaRPr lang="ru-RU"/>
          </a:p>
        </p:txBody>
      </p:sp>
    </p:spTree>
    <p:extLst>
      <p:ext uri="{BB962C8B-B14F-4D97-AF65-F5344CB8AC3E}">
        <p14:creationId xmlns:p14="http://schemas.microsoft.com/office/powerpoint/2010/main" val="390963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a:lnSpc>
                <a:spcPct val="107000"/>
              </a:lnSpc>
              <a:buFont typeface="+mj-lt"/>
              <a:buAutoNum type="arabicPeriod"/>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КОГДА ЭТО ПРИНОСИТСЯ СЕРДЦЕМ, ЧИСТЫМ ПЕРЕД БОГОМ.</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КОГДА ЭТО ПРИНЕСЕНО СЕРДЦЕМ, КОТОРОЕ  ИСКРЕННО С ЛЮДЬМИ.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5</a:t>
            </a:fld>
            <a:endParaRPr lang="ru-RU"/>
          </a:p>
        </p:txBody>
      </p:sp>
    </p:spTree>
    <p:extLst>
      <p:ext uri="{BB962C8B-B14F-4D97-AF65-F5344CB8AC3E}">
        <p14:creationId xmlns:p14="http://schemas.microsoft.com/office/powerpoint/2010/main" val="350979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КОГДА ЭТО ПРИНЕСЕНО СЕРДЦЕМ, КОТОРОЕ  ИСКРЕННО С ЛЮДЬМИ.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(Матфея 5:23, 24; Евреям 13:16)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Каждый, кто честен с Богом, будет стремиться быть искренним с другими людьми. Те, кто несет в себе дух раздора, соперничества или не обращает внимания на чувства, права и потребности других, показывают, что их религия ложна. Поэтому их пожертвования не могут быть приняты Богом. По этой причине Иисус говорит, что если вы приносите свое приношение в церковь (Божье хранилище) и “вспомните, что ваш брат имеет что-то против вас”, остановитесь, подождите приносить свой дар Господу. Сначала примирись со своим братом, “и тогда приди и принеси дар твой” (Матфея 5:23, 24). Сделал ли я все, что мог, чтобы жить в мире с окружающими меня – братьями и сестрами в церкви, в семье, с соседями и коллегами по работе? (Римлянам 12:18) Видел ли я, слышал ли и помог нуждающимся вокруг меня? Без этого освящающего опыта, наши приношения не могут быть приняты Богом.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6</a:t>
            </a:fld>
            <a:endParaRPr lang="ru-RU"/>
          </a:p>
        </p:txBody>
      </p:sp>
    </p:spTree>
    <p:extLst>
      <p:ext uri="{BB962C8B-B14F-4D97-AF65-F5344CB8AC3E}">
        <p14:creationId xmlns:p14="http://schemas.microsoft.com/office/powerpoint/2010/main" val="191584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КОГДА ЭТО ПРЕПОДНОСИТСЯ ПОСЛУШНЫМ ЧЕЛОВЕКОМ.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7</a:t>
            </a:fld>
            <a:endParaRPr lang="ru-RU"/>
          </a:p>
        </p:txBody>
      </p:sp>
    </p:spTree>
    <p:extLst>
      <p:ext uri="{BB962C8B-B14F-4D97-AF65-F5344CB8AC3E}">
        <p14:creationId xmlns:p14="http://schemas.microsoft.com/office/powerpoint/2010/main" val="312141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81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Царств 15:22; Псалом 39:6-8; Исайя 66:2-4)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8100">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Царь Саул стремился принести жертвы Господу, но только для того, чтобы скрыть свое умышленное неповиновение повелению Господа. Вместо того чтобы признаться в своем грехе, он продолжал придумывать оправдания тому, что преднамеренно нарушал волю Божию (1 Царств 15). Некоторые люди, сегодня, делают  то же самое, когда они работают в субботние часы, обещая принести заработную плату за этот день в качестве своего рода “компенсационного предложения” за то, что они нарушают повеление Господа. Но если у женатого мужчины роман, примет ли его жена торт, приготовленный другой женщиной, в качестве компенсации?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Поэтому, Самуил сказал Саулу: “Неужели всесожжения и жертвы столько же приятны Господу, как послушание гласу Господа? Послушание лучше жертвы, и повиновение лучше тука овнов” (1 Царств 15:22). Бог никогда не примет подношения в качестве замены верности Его заповедям.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8</a:t>
            </a:fld>
            <a:endParaRPr lang="ru-RU"/>
          </a:p>
        </p:txBody>
      </p:sp>
    </p:spTree>
    <p:extLst>
      <p:ext uri="{BB962C8B-B14F-4D97-AF65-F5344CB8AC3E}">
        <p14:creationId xmlns:p14="http://schemas.microsoft.com/office/powerpoint/2010/main" val="172664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КОГДА ПОКЛОНЯЮЩИЙСЯ ИЩЕТ НЕБЕСНУЮ, А НЕ ЗЕМНУЮ НАГРАДУ.</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9</a:t>
            </a:fld>
            <a:endParaRPr lang="ru-RU"/>
          </a:p>
        </p:txBody>
      </p:sp>
    </p:spTree>
    <p:extLst>
      <p:ext uri="{BB962C8B-B14F-4D97-AF65-F5344CB8AC3E}">
        <p14:creationId xmlns:p14="http://schemas.microsoft.com/office/powerpoint/2010/main" val="10671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2865C-4B37-D2E2-2E8F-893CB02C15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2F108C0-68F5-72B1-7E4C-69FC2FB58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6F80A6E-D457-E857-014B-A441D4B3DB9C}"/>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CEC36D7E-F3D3-EB1F-637B-E48CD6F74B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E82E26-31E9-AD14-A08C-6F1CFFA37C28}"/>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417716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66352-A1E7-2E07-699C-2DCDE4C429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2E1E3E0-17BC-D354-07CA-9F1438B71A4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F61EED-BBDC-9D71-74AF-0E2A908EB1E3}"/>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F43462E4-C1F1-09D7-43E0-4EE7A3802F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2AB382-ED71-90DC-2CA0-F8E3DF9EE56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33117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A1B1FE5-24EC-3555-84B6-CE69E189726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EF7E719-7885-32E2-4B41-E3477A66321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71BD2A-7CEC-16E5-C884-FE72C7E8CD6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B0AAE473-DDB1-E1B8-11E8-1D5198FED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D12070-CCC2-EE0D-76D8-159B806CC5DD}"/>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1314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600AAD-7852-3022-78F6-DAA79A8DF3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7A0D3D-1DFA-FBA4-5043-7AA922E2A54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FF8D98-F6B2-4C3D-16AC-62ABDB1C2D6A}"/>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3743A9D7-2303-DFBF-E634-5A3418DDC4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5B48DF-C931-54A6-45C8-F1140AE27421}"/>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16609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C18C0-CF2C-F316-D79D-46DFCF5B4F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B4330AD-9ADD-5C8C-7924-2071F6226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BB7F87-454D-7030-7E3D-730E40988662}"/>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2E7E6553-344B-F50D-6226-67FA9FC926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129AD4-513F-1024-F1CE-5E5B6A3C39A4}"/>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0362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2F623-15BC-C59C-8B54-76363D60EC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87185A-78B3-1A2C-6896-FE4F3397DC8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64A34D8-F583-1DC2-ED54-31CEDD30AC9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77DDEC7-3DFD-4D55-B4B4-039FABD324B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0AC1C56B-B28C-A922-3D67-405D64A632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CFF0264-C1DD-8A5C-3B63-22110FAA9E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373207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88285-9D5C-4995-8CB8-473692847D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25F9BF3-189B-5EF7-1F25-E0D5978D6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5EF2BA0-BF58-C94B-EB6E-AD7C374D9EE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A137DF-E73A-8935-7362-853AFAE2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E46D27F-6FAF-C4CE-B7A0-5B15C8AFB1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62ACAC1-B292-C80C-7D79-E573210657D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8" name="Нижний колонтитул 7">
            <a:extLst>
              <a:ext uri="{FF2B5EF4-FFF2-40B4-BE49-F238E27FC236}">
                <a16:creationId xmlns:a16="http://schemas.microsoft.com/office/drawing/2014/main" id="{2904BB15-06F6-255B-DE23-AF51089F0DB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0296DC5-9D6F-98B3-8888-45853813D4CC}"/>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92635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BA628-0B74-3BC4-56BF-077A5AECA3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2199A41-3790-6531-F875-189045C72CA0}"/>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4" name="Нижний колонтитул 3">
            <a:extLst>
              <a:ext uri="{FF2B5EF4-FFF2-40B4-BE49-F238E27FC236}">
                <a16:creationId xmlns:a16="http://schemas.microsoft.com/office/drawing/2014/main" id="{218ABCCA-67A0-FB82-40AF-B020558569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932A74E-7468-EAFF-2D19-5AA767F7FC79}"/>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7541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296099F-387F-812B-FE13-D5B31D41D47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3" name="Нижний колонтитул 2">
            <a:extLst>
              <a:ext uri="{FF2B5EF4-FFF2-40B4-BE49-F238E27FC236}">
                <a16:creationId xmlns:a16="http://schemas.microsoft.com/office/drawing/2014/main" id="{F81BE22B-D3AE-C2E0-FF9C-08E3E92AF3A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55C7D9-008F-A554-E963-BF106B871D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0929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470A10-4003-29BE-88E7-A207BF73F2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FE1EDF3-9FD3-5DC2-BB53-470698C2F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3B6C71-BC09-2226-3782-3AA6A2DD6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ED3062-66F5-301A-5DBC-504170C482E9}"/>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F83412CF-BDD5-AFFB-C657-F60854EB59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851D32-0539-4815-3707-05DFC664E3E2}"/>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6666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29F7B-40FB-7641-779D-65C05FEC6C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7531DBC-FD0D-17CC-75F9-36B97E4EB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737A1618-9DBF-6923-F4DD-332D11CC1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F6A848-3A7F-7C02-D346-63F9732F8AB6}"/>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451F5DFD-805D-9AC9-1AF9-90D9322143E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38CA8A-84BF-AE02-B366-563591D58CE3}"/>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24812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91A"/>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7A26-0C7E-C13E-0D5A-F725A8F6C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B982743-48FC-27C9-1C97-C8E64EEED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BEF6F2-D5EA-9DA7-84F0-1A41CEF41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D6CD778C-28FD-586D-3CF6-08EC7B93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2FD6D2-2BAA-DF08-FA78-12D078744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0DF86-967D-45B4-93E2-510B4E5156D2}" type="slidenum">
              <a:rPr lang="ru-RU" smtClean="0"/>
              <a:t>‹#›</a:t>
            </a:fld>
            <a:endParaRPr lang="ru-RU"/>
          </a:p>
        </p:txBody>
      </p:sp>
    </p:spTree>
    <p:extLst>
      <p:ext uri="{BB962C8B-B14F-4D97-AF65-F5344CB8AC3E}">
        <p14:creationId xmlns:p14="http://schemas.microsoft.com/office/powerpoint/2010/main" val="292334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441649" y="1760033"/>
            <a:ext cx="7983894" cy="1783800"/>
          </a:xfrm>
        </p:spPr>
        <p:txBody>
          <a:bodyPr>
            <a:normAutofit/>
          </a:bodyPr>
          <a:lstStyle/>
          <a:p>
            <a:r>
              <a:rPr lang="ru-RU" b="1" dirty="0">
                <a:solidFill>
                  <a:srgbClr val="E8DFC5"/>
                </a:solidFill>
                <a:latin typeface="Montserrat SemiBold" panose="00000700000000000000" pitchFamily="2" charset="-52"/>
              </a:rPr>
              <a:t>Не все приношения угодны Богу</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3796935" y="6276579"/>
            <a:ext cx="7154666" cy="400794"/>
          </a:xfrm>
        </p:spPr>
        <p:txBody>
          <a:bodyPr>
            <a:normAutofit lnSpcReduction="10000"/>
          </a:bodyPr>
          <a:lstStyle/>
          <a:p>
            <a:r>
              <a:rPr lang="ru-RU" dirty="0">
                <a:solidFill>
                  <a:srgbClr val="E8DFC5"/>
                </a:solidFill>
                <a:latin typeface="Montserrat" panose="00000500000000000000" pitchFamily="2" charset="-52"/>
              </a:rPr>
              <a:t>ОТДЕЛ УПРАВЛЕНИЯ РЕСУРСАМИ</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1362268" y="3507833"/>
            <a:ext cx="6012000" cy="360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93365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4.</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latin typeface="Montserrat" panose="00000500000000000000" pitchFamily="2" charset="-52"/>
                <a:ea typeface="Calibri" panose="020F0502020204030204" pitchFamily="34" charset="0"/>
              </a:rPr>
              <a:t>“И Отец твой, видящий тайное, воздаст тебе явно” </a:t>
            </a:r>
          </a:p>
          <a:p>
            <a:pPr marL="0" indent="0" algn="r">
              <a:buNone/>
            </a:pPr>
            <a:r>
              <a:rPr lang="ru-RU" sz="4000" dirty="0">
                <a:solidFill>
                  <a:srgbClr val="E8DFC5"/>
                </a:solidFill>
                <a:latin typeface="Montserrat" panose="00000500000000000000" pitchFamily="2" charset="-52"/>
                <a:ea typeface="Calibri" panose="020F0502020204030204" pitchFamily="34" charset="0"/>
              </a:rPr>
              <a:t>Матфея 6:4</a:t>
            </a:r>
            <a:endParaRPr lang="ru-RU" sz="4000"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НЕБЕСНАЯ НАГРАДА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98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a:p>
            <a:pPr marL="514350" indent="-514350" algn="l">
              <a:buAutoNum type="arabicPeriod"/>
            </a:pPr>
            <a:r>
              <a:rPr lang="ru-RU" sz="3000" dirty="0">
                <a:solidFill>
                  <a:srgbClr val="E8DFC5"/>
                </a:solidFill>
                <a:latin typeface="Montserrat" panose="00000500000000000000" pitchFamily="2" charset="-52"/>
              </a:rPr>
              <a:t>Искреннее сердце</a:t>
            </a:r>
          </a:p>
          <a:p>
            <a:pPr marL="514350" indent="-514350" algn="l">
              <a:buAutoNum type="arabicPeriod"/>
            </a:pPr>
            <a:r>
              <a:rPr lang="ru-RU" sz="3000" dirty="0">
                <a:solidFill>
                  <a:srgbClr val="E8DFC5"/>
                </a:solidFill>
                <a:latin typeface="Montserrat" panose="00000500000000000000" pitchFamily="2" charset="-52"/>
              </a:rPr>
              <a:t>Послушание Богу</a:t>
            </a:r>
          </a:p>
          <a:p>
            <a:pPr marL="514350" indent="-514350" algn="l">
              <a:buAutoNum type="arabicPeriod"/>
            </a:pPr>
            <a:r>
              <a:rPr lang="ru-RU" sz="3000" dirty="0">
                <a:solidFill>
                  <a:srgbClr val="E8DFC5"/>
                </a:solidFill>
                <a:latin typeface="Montserrat" panose="00000500000000000000" pitchFamily="2" charset="-52"/>
              </a:rPr>
              <a:t>Небесная награда</a:t>
            </a:r>
          </a:p>
          <a:p>
            <a:pPr marL="514350" indent="-514350" algn="l">
              <a:buAutoNum type="arabicPeriod"/>
            </a:pPr>
            <a:r>
              <a:rPr lang="ru-RU" sz="3000" dirty="0">
                <a:solidFill>
                  <a:srgbClr val="E8DFC5"/>
                </a:solidFill>
                <a:latin typeface="Montserrat" panose="00000500000000000000" pitchFamily="2" charset="-52"/>
              </a:rPr>
              <a:t>Соответствующая доля дохода</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241601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764880"/>
          </a:xfrm>
        </p:spPr>
        <p:txBody>
          <a:bodyPr>
            <a:normAutofit/>
          </a:bodyPr>
          <a:lstStyle/>
          <a:p>
            <a:pPr marL="0" indent="0" algn="ctr">
              <a:lnSpc>
                <a:spcPct val="120000"/>
              </a:lnSpc>
              <a:buNone/>
            </a:pPr>
            <a:r>
              <a:rPr lang="ru-RU" dirty="0">
                <a:solidFill>
                  <a:srgbClr val="E8DFC5"/>
                </a:solidFill>
                <a:effectLst/>
                <a:latin typeface="Montserrat" panose="00000500000000000000" pitchFamily="2" charset="-52"/>
                <a:ea typeface="Calibri" panose="020F0502020204030204" pitchFamily="34" charset="0"/>
              </a:rPr>
              <a:t> </a:t>
            </a:r>
            <a:endParaRPr lang="ru-RU" dirty="0">
              <a:solidFill>
                <a:srgbClr val="E8DFC5"/>
              </a:solidFill>
              <a:latin typeface="Montserrat" panose="00000500000000000000" pitchFamily="2" charset="-52"/>
              <a:ea typeface="Calibri" panose="020F0502020204030204" pitchFamily="34" charset="0"/>
            </a:endParaRPr>
          </a:p>
          <a:p>
            <a:pPr marL="0" indent="0" algn="ctr">
              <a:lnSpc>
                <a:spcPct val="120000"/>
              </a:lnSpc>
              <a:buNone/>
            </a:pPr>
            <a:r>
              <a:rPr lang="ru-RU" sz="4000" dirty="0">
                <a:solidFill>
                  <a:srgbClr val="E8DFC5"/>
                </a:solidFill>
                <a:effectLst/>
                <a:latin typeface="Montserrat" panose="00000500000000000000" pitchFamily="2" charset="-52"/>
                <a:ea typeface="Calibri" panose="020F0502020204030204" pitchFamily="34" charset="0"/>
              </a:rPr>
              <a:t>“Не величие дара делает приношение приемлемым для Бога; а желание сердца, дух благодарности и любви, который оно выражает”. </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1915162" y="500062"/>
            <a:ext cx="100174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200" b="1" dirty="0">
                <a:solidFill>
                  <a:srgbClr val="E8DFC5"/>
                </a:solidFill>
                <a:latin typeface="Montserrat" panose="00000500000000000000" pitchFamily="2" charset="-52"/>
              </a:rPr>
              <a:t>СУББОТА В ДУХЕ ПРОРОЧЕСТВА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0" y="1583530"/>
            <a:ext cx="1137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C1E1C7E1-DD59-5C1E-58D2-FD93B649F814}"/>
              </a:ext>
            </a:extLst>
          </p:cNvPr>
          <p:cNvGrpSpPr/>
          <p:nvPr/>
        </p:nvGrpSpPr>
        <p:grpSpPr>
          <a:xfrm rot="10800000">
            <a:off x="8244000" y="551164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a:extLst>
              <a:ext uri="{FF2B5EF4-FFF2-40B4-BE49-F238E27FC236}">
                <a16:creationId xmlns:a16="http://schemas.microsoft.com/office/drawing/2014/main" id="{C10A778D-2ACB-55FE-0429-DB4E12D9E5D6}"/>
              </a:ext>
            </a:extLst>
          </p:cNvPr>
          <p:cNvSpPr/>
          <p:nvPr/>
        </p:nvSpPr>
        <p:spPr>
          <a:xfrm>
            <a:off x="1960881" y="1629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a:extLst>
              <a:ext uri="{FF2B5EF4-FFF2-40B4-BE49-F238E27FC236}">
                <a16:creationId xmlns:a16="http://schemas.microsoft.com/office/drawing/2014/main" id="{BBC6BF52-A0A5-25A1-1090-958C44235EF9}"/>
              </a:ext>
            </a:extLst>
          </p:cNvPr>
          <p:cNvSpPr txBox="1">
            <a:spLocks/>
          </p:cNvSpPr>
          <p:nvPr/>
        </p:nvSpPr>
        <p:spPr>
          <a:xfrm rot="16200000">
            <a:off x="-25022" y="3717722"/>
            <a:ext cx="3510897"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Эллен Уайт</a:t>
            </a:r>
          </a:p>
        </p:txBody>
      </p:sp>
      <p:sp>
        <p:nvSpPr>
          <p:cNvPr id="2" name="Объект 2">
            <a:extLst>
              <a:ext uri="{FF2B5EF4-FFF2-40B4-BE49-F238E27FC236}">
                <a16:creationId xmlns:a16="http://schemas.microsoft.com/office/drawing/2014/main" id="{7FF76E52-CB6A-DC52-CD10-FDD3C37E8958}"/>
              </a:ext>
            </a:extLst>
          </p:cNvPr>
          <p:cNvSpPr txBox="1">
            <a:spLocks/>
          </p:cNvSpPr>
          <p:nvPr/>
        </p:nvSpPr>
        <p:spPr>
          <a:xfrm>
            <a:off x="4957773" y="6342641"/>
            <a:ext cx="6470906"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solidFill>
                  <a:srgbClr val="E8DFC5"/>
                </a:solidFill>
                <a:latin typeface="Montserrat" panose="00000500000000000000" pitchFamily="2" charset="-52"/>
                <a:ea typeface="Calibri" panose="020F0502020204030204" pitchFamily="34" charset="0"/>
              </a:rPr>
              <a:t>Советы по управлению, стр. 73</a:t>
            </a:r>
          </a:p>
        </p:txBody>
      </p:sp>
      <p:sp>
        <p:nvSpPr>
          <p:cNvPr id="13" name="Заголовок 1">
            <a:extLst>
              <a:ext uri="{FF2B5EF4-FFF2-40B4-BE49-F238E27FC236}">
                <a16:creationId xmlns:a16="http://schemas.microsoft.com/office/drawing/2014/main" id="{9638207A-C50F-1FE6-2FB8-B60994547FA8}"/>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5.</a:t>
            </a:r>
          </a:p>
        </p:txBody>
      </p:sp>
    </p:spTree>
    <p:extLst>
      <p:ext uri="{BB962C8B-B14F-4D97-AF65-F5344CB8AC3E}">
        <p14:creationId xmlns:p14="http://schemas.microsoft.com/office/powerpoint/2010/main" val="35215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215394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a:p>
            <a:pPr marL="514350" indent="-514350" algn="l">
              <a:buAutoNum type="arabicPeriod"/>
            </a:pPr>
            <a:r>
              <a:rPr lang="ru-RU" sz="3000" dirty="0">
                <a:solidFill>
                  <a:srgbClr val="E8DFC5"/>
                </a:solidFill>
                <a:latin typeface="Montserrat" panose="00000500000000000000" pitchFamily="2" charset="-52"/>
              </a:rPr>
              <a:t>Искреннее сердце</a:t>
            </a:r>
          </a:p>
          <a:p>
            <a:pPr marL="514350" indent="-514350" algn="l">
              <a:buAutoNum type="arabicPeriod"/>
            </a:pPr>
            <a:r>
              <a:rPr lang="ru-RU" sz="3000" dirty="0">
                <a:solidFill>
                  <a:srgbClr val="E8DFC5"/>
                </a:solidFill>
                <a:latin typeface="Montserrat" panose="00000500000000000000" pitchFamily="2" charset="-52"/>
              </a:rPr>
              <a:t>Послушание Богу</a:t>
            </a:r>
          </a:p>
          <a:p>
            <a:pPr marL="514350" indent="-514350" algn="l">
              <a:buAutoNum type="arabicPeriod"/>
            </a:pPr>
            <a:r>
              <a:rPr lang="ru-RU" sz="3000" dirty="0">
                <a:solidFill>
                  <a:srgbClr val="E8DFC5"/>
                </a:solidFill>
                <a:latin typeface="Montserrat" panose="00000500000000000000" pitchFamily="2" charset="-52"/>
              </a:rPr>
              <a:t>Небесная награда</a:t>
            </a:r>
          </a:p>
          <a:p>
            <a:pPr marL="514350" indent="-514350" algn="l">
              <a:buAutoNum type="arabicPeriod"/>
            </a:pPr>
            <a:r>
              <a:rPr lang="ru-RU" sz="3000" dirty="0">
                <a:solidFill>
                  <a:srgbClr val="E8DFC5"/>
                </a:solidFill>
                <a:latin typeface="Montserrat" panose="00000500000000000000" pitchFamily="2" charset="-52"/>
              </a:rPr>
              <a:t>Соответствующая доля дохода</a:t>
            </a:r>
          </a:p>
          <a:p>
            <a:pPr marL="514350" indent="-514350" algn="l">
              <a:buAutoNum type="arabicPeriod"/>
            </a:pPr>
            <a:r>
              <a:rPr lang="ru-RU" sz="3000" dirty="0">
                <a:solidFill>
                  <a:srgbClr val="E8DFC5"/>
                </a:solidFill>
                <a:latin typeface="Montserrat" panose="00000500000000000000" pitchFamily="2" charset="-52"/>
              </a:rPr>
              <a:t>Соответствие Божьим требованиям</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53447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6.</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dirty="0">
                <a:solidFill>
                  <a:srgbClr val="E8DFC5"/>
                </a:solidFill>
                <a:latin typeface="Montserrat" panose="00000500000000000000" pitchFamily="2" charset="-52"/>
                <a:ea typeface="Calibri" panose="020F0502020204030204" pitchFamily="34" charset="0"/>
              </a:rPr>
              <a:t>“…первородных стада своего и от тука их. И призрел ГОСПОДЬ на  Авеля и дар его”. </a:t>
            </a:r>
          </a:p>
          <a:p>
            <a:pPr marL="0" indent="0" algn="r">
              <a:buNone/>
            </a:pPr>
            <a:r>
              <a:rPr lang="ru-RU" dirty="0">
                <a:solidFill>
                  <a:srgbClr val="E8DFC5"/>
                </a:solidFill>
                <a:latin typeface="Montserrat" panose="00000500000000000000" pitchFamily="2" charset="-52"/>
                <a:ea typeface="Calibri" panose="020F0502020204030204" pitchFamily="34" charset="0"/>
              </a:rPr>
              <a:t>Бытие 4:4</a:t>
            </a:r>
          </a:p>
          <a:p>
            <a:pPr marL="0" indent="0" algn="r">
              <a:buNone/>
            </a:pPr>
            <a:endParaRPr lang="ru-RU" dirty="0">
              <a:solidFill>
                <a:srgbClr val="E8DFC5"/>
              </a:solidFill>
              <a:latin typeface="Montserrat" panose="00000500000000000000" pitchFamily="2" charset="-52"/>
              <a:ea typeface="Calibri" panose="020F0502020204030204" pitchFamily="34" charset="0"/>
            </a:endParaRPr>
          </a:p>
          <a:p>
            <a:pPr marL="0" indent="0">
              <a:buNone/>
            </a:pPr>
            <a:r>
              <a:rPr lang="ru-RU" dirty="0">
                <a:solidFill>
                  <a:srgbClr val="E8DFC5"/>
                </a:solidFill>
                <a:latin typeface="Montserrat" panose="00000500000000000000" pitchFamily="2" charset="-52"/>
                <a:ea typeface="Calibri" panose="020F0502020204030204" pitchFamily="34" charset="0"/>
              </a:rPr>
              <a:t>«Ищите же прежде Царства Божия и правды Его, и это всё приложится вам».</a:t>
            </a:r>
          </a:p>
          <a:p>
            <a:pPr marL="0" indent="0" algn="r">
              <a:buNone/>
            </a:pPr>
            <a:r>
              <a:rPr lang="ru-RU" dirty="0">
                <a:solidFill>
                  <a:srgbClr val="E8DFC5"/>
                </a:solidFill>
                <a:latin typeface="Montserrat" panose="00000500000000000000" pitchFamily="2" charset="-52"/>
                <a:ea typeface="Calibri" panose="020F0502020204030204" pitchFamily="34" charset="0"/>
              </a:rPr>
              <a:t>от Матфея 6:33</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492370"/>
            <a:ext cx="9456178" cy="112763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СООТВЕТСТВИЕ БОЖЬИМ ТРЕБОВАНИЯМ</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583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3796935" y="6276579"/>
            <a:ext cx="7154666" cy="400794"/>
          </a:xfrm>
        </p:spPr>
        <p:txBody>
          <a:bodyPr>
            <a:normAutofit lnSpcReduction="10000"/>
          </a:bodyPr>
          <a:lstStyle/>
          <a:p>
            <a:r>
              <a:rPr lang="ru-RU" dirty="0">
                <a:solidFill>
                  <a:srgbClr val="E8DFC5"/>
                </a:solidFill>
                <a:latin typeface="Montserrat" panose="00000500000000000000" pitchFamily="2" charset="-52"/>
              </a:rPr>
              <a:t>ОТДЕЛ УПРАВЛЕНИЯ РЕСУРСАМИ</a:t>
            </a:r>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
        <p:nvSpPr>
          <p:cNvPr id="5" name="Заголовок 4">
            <a:extLst>
              <a:ext uri="{FF2B5EF4-FFF2-40B4-BE49-F238E27FC236}">
                <a16:creationId xmlns:a16="http://schemas.microsoft.com/office/drawing/2014/main" id="{0929B56D-7B14-5743-A981-BA97758FE53D}"/>
              </a:ext>
            </a:extLst>
          </p:cNvPr>
          <p:cNvSpPr>
            <a:spLocks noGrp="1"/>
          </p:cNvSpPr>
          <p:nvPr>
            <p:ph type="ctrTitle"/>
          </p:nvPr>
        </p:nvSpPr>
        <p:spPr/>
        <p:txBody>
          <a:bodyPr/>
          <a:lstStyle/>
          <a:p>
            <a:endParaRPr lang="ru-RU"/>
          </a:p>
        </p:txBody>
      </p:sp>
    </p:spTree>
    <p:extLst>
      <p:ext uri="{BB962C8B-B14F-4D97-AF65-F5344CB8AC3E}">
        <p14:creationId xmlns:p14="http://schemas.microsoft.com/office/powerpoint/2010/main" val="78935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87752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1.</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dirty="0">
                <a:solidFill>
                  <a:srgbClr val="E8DFC5"/>
                </a:solidFill>
                <a:effectLst/>
                <a:latin typeface="Montserrat" panose="00000500000000000000" pitchFamily="2" charset="-52"/>
                <a:ea typeface="Calibri" panose="020F0502020204030204" pitchFamily="34" charset="0"/>
              </a:rPr>
              <a:t>«И кто выдержит день пришествия Его, и кто устоит, когда Он явится? Ибо Он — как огонь расплавляющий и как щёлок очищающий, и сядет переплавлять и очищать серебро, и очистит сынов Левия и переплавит их, как золото и как серебро, чтобы приносили жертву Господу в правде. Тогда благоприятна будет Господу жертва Иуды и Иерусалима, как во дни древние и как в лета прежние».</a:t>
            </a:r>
          </a:p>
          <a:p>
            <a:pPr marL="0" indent="0" algn="r">
              <a:buNone/>
            </a:pPr>
            <a:r>
              <a:rPr lang="ru-RU" dirty="0" err="1">
                <a:solidFill>
                  <a:srgbClr val="E8DFC5"/>
                </a:solidFill>
                <a:effectLst/>
                <a:latin typeface="Montserrat" panose="00000500000000000000" pitchFamily="2" charset="-52"/>
                <a:ea typeface="Calibri" panose="020F0502020204030204" pitchFamily="34" charset="0"/>
              </a:rPr>
              <a:t>Малахии</a:t>
            </a:r>
            <a:r>
              <a:rPr lang="ru-RU" dirty="0">
                <a:solidFill>
                  <a:srgbClr val="E8DFC5"/>
                </a:solidFill>
                <a:effectLst/>
                <a:latin typeface="Montserrat" panose="00000500000000000000" pitchFamily="2" charset="-52"/>
                <a:ea typeface="Calibri" panose="020F0502020204030204" pitchFamily="34" charset="0"/>
              </a:rPr>
              <a:t> 3:2-4</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ЧИСТОЕ СЕРДЦЕ</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82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80677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a:p>
            <a:pPr marL="514350" indent="-514350" algn="l">
              <a:buAutoNum type="arabicPeriod"/>
            </a:pPr>
            <a:r>
              <a:rPr lang="ru-RU" sz="3000" dirty="0">
                <a:solidFill>
                  <a:srgbClr val="E8DFC5"/>
                </a:solidFill>
                <a:latin typeface="Montserrat" panose="00000500000000000000" pitchFamily="2" charset="-52"/>
              </a:rPr>
              <a:t>Искреннее сердце с людьми</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349596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2.</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«Итак, если ты принесёшь дар твой к жертвеннику и там вспомнишь, что брат твой имеет что-нибудь против тебя, оставь там дар твой пред жертвенником, и пойди прежде примирись с братом твоим, и тогда приди и принеси дар твой».</a:t>
            </a:r>
          </a:p>
          <a:p>
            <a:pPr marL="0" indent="0">
              <a:buNone/>
            </a:pPr>
            <a:endParaRPr lang="ru-RU" sz="3200" dirty="0">
              <a:solidFill>
                <a:srgbClr val="E8DFC5"/>
              </a:solidFill>
              <a:effectLst/>
              <a:latin typeface="Montserrat" panose="00000500000000000000" pitchFamily="2" charset="-52"/>
              <a:ea typeface="Calibri" panose="020F0502020204030204" pitchFamily="34" charset="0"/>
            </a:endParaRP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от Матфея 5:23,24</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9504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ИСКРЕННОЕ СЕРДЦЕ</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7105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a:p>
            <a:pPr marL="514350" indent="-514350" algn="l">
              <a:buAutoNum type="arabicPeriod"/>
            </a:pPr>
            <a:r>
              <a:rPr lang="ru-RU" sz="3000" dirty="0">
                <a:solidFill>
                  <a:srgbClr val="E8DFC5"/>
                </a:solidFill>
                <a:latin typeface="Montserrat" panose="00000500000000000000" pitchFamily="2" charset="-52"/>
              </a:rPr>
              <a:t>Искреннее сердце с людьми</a:t>
            </a:r>
          </a:p>
          <a:p>
            <a:pPr marL="514350" indent="-514350" algn="l">
              <a:buAutoNum type="arabicPeriod"/>
            </a:pPr>
            <a:r>
              <a:rPr lang="ru-RU" sz="3000" dirty="0">
                <a:solidFill>
                  <a:srgbClr val="E8DFC5"/>
                </a:solidFill>
                <a:latin typeface="Montserrat" panose="00000500000000000000" pitchFamily="2" charset="-52"/>
              </a:rPr>
              <a:t>Послушание Богу</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02867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3.</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3200" dirty="0">
                <a:solidFill>
                  <a:srgbClr val="E8DFC5"/>
                </a:solidFill>
                <a:effectLst/>
                <a:latin typeface="Montserrat" panose="00000500000000000000" pitchFamily="2" charset="-52"/>
                <a:ea typeface="Calibri" panose="020F0502020204030204" pitchFamily="34" charset="0"/>
              </a:rPr>
              <a:t>“Неужели всесожжения и жертвы столько же приятны Господу, как послушание гласу Господа? Послушание лучше жертвы, и повиновение лучше тука овнов” </a:t>
            </a:r>
          </a:p>
          <a:p>
            <a:pPr marL="0" indent="0" algn="r">
              <a:buNone/>
            </a:pPr>
            <a:r>
              <a:rPr lang="ru-RU" sz="3200" dirty="0">
                <a:solidFill>
                  <a:srgbClr val="E8DFC5"/>
                </a:solidFill>
                <a:effectLst/>
                <a:latin typeface="Montserrat" panose="00000500000000000000" pitchFamily="2" charset="-52"/>
                <a:ea typeface="Calibri" panose="020F0502020204030204" pitchFamily="34" charset="0"/>
              </a:rPr>
              <a:t>1 Царств 15:22</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ПОСЛУШАНИЕ БОГУ</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086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Подзаголовок 2">
            <a:extLst>
              <a:ext uri="{FF2B5EF4-FFF2-40B4-BE49-F238E27FC236}">
                <a16:creationId xmlns:a16="http://schemas.microsoft.com/office/drawing/2014/main" id="{ACD6C0D6-4194-6EE4-ECA7-7D38A67E6528}"/>
              </a:ext>
            </a:extLst>
          </p:cNvPr>
          <p:cNvSpPr txBox="1">
            <a:spLocks/>
          </p:cNvSpPr>
          <p:nvPr/>
        </p:nvSpPr>
        <p:spPr>
          <a:xfrm>
            <a:off x="793100" y="1173380"/>
            <a:ext cx="9006219" cy="5079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AutoNum type="arabicPeriod"/>
            </a:pPr>
            <a:r>
              <a:rPr lang="ru-RU" sz="3000" dirty="0">
                <a:solidFill>
                  <a:srgbClr val="E8DFC5"/>
                </a:solidFill>
                <a:latin typeface="Montserrat" panose="00000500000000000000" pitchFamily="2" charset="-52"/>
              </a:rPr>
              <a:t>Чистое сердце перед Богом</a:t>
            </a:r>
          </a:p>
          <a:p>
            <a:pPr marL="514350" indent="-514350" algn="l">
              <a:buAutoNum type="arabicPeriod"/>
            </a:pPr>
            <a:r>
              <a:rPr lang="ru-RU" sz="3000" dirty="0">
                <a:solidFill>
                  <a:srgbClr val="E8DFC5"/>
                </a:solidFill>
                <a:latin typeface="Montserrat" panose="00000500000000000000" pitchFamily="2" charset="-52"/>
              </a:rPr>
              <a:t>Искреннее сердце</a:t>
            </a:r>
          </a:p>
          <a:p>
            <a:pPr marL="514350" indent="-514350" algn="l">
              <a:buAutoNum type="arabicPeriod"/>
            </a:pPr>
            <a:r>
              <a:rPr lang="ru-RU" sz="3000" dirty="0">
                <a:solidFill>
                  <a:srgbClr val="E8DFC5"/>
                </a:solidFill>
                <a:latin typeface="Montserrat" panose="00000500000000000000" pitchFamily="2" charset="-52"/>
              </a:rPr>
              <a:t>Послушание Богу</a:t>
            </a:r>
          </a:p>
          <a:p>
            <a:pPr marL="514350" indent="-514350" algn="l">
              <a:buAutoNum type="arabicPeriod"/>
            </a:pPr>
            <a:r>
              <a:rPr lang="ru-RU" sz="3000" dirty="0">
                <a:solidFill>
                  <a:srgbClr val="E8DFC5"/>
                </a:solidFill>
                <a:latin typeface="Montserrat" panose="00000500000000000000" pitchFamily="2" charset="-52"/>
              </a:rPr>
              <a:t>Небесная награда</a:t>
            </a:r>
          </a:p>
        </p:txBody>
      </p:sp>
      <p:sp>
        <p:nvSpPr>
          <p:cNvPr id="14" name="Прямоугольник 13">
            <a:extLst>
              <a:ext uri="{FF2B5EF4-FFF2-40B4-BE49-F238E27FC236}">
                <a16:creationId xmlns:a16="http://schemas.microsoft.com/office/drawing/2014/main" id="{3300307B-4580-93BD-EFFA-7605AEEF7459}"/>
              </a:ext>
            </a:extLst>
          </p:cNvPr>
          <p:cNvSpPr/>
          <p:nvPr/>
        </p:nvSpPr>
        <p:spPr>
          <a:xfrm flipV="1">
            <a:off x="539262" y="558970"/>
            <a:ext cx="5076092"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CD1F7F7E-439C-2E76-531B-7DFD659242A7}"/>
              </a:ext>
            </a:extLst>
          </p:cNvPr>
          <p:cNvSpPr txBox="1">
            <a:spLocks/>
          </p:cNvSpPr>
          <p:nvPr/>
        </p:nvSpPr>
        <p:spPr>
          <a:xfrm>
            <a:off x="-943169" y="-1188092"/>
            <a:ext cx="7983894" cy="178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E8DFC5"/>
                </a:solidFill>
                <a:latin typeface="Montserrat SemiBold" panose="00000700000000000000" pitchFamily="2" charset="-52"/>
              </a:rPr>
              <a:t>Приношения для Бога</a:t>
            </a:r>
          </a:p>
        </p:txBody>
      </p:sp>
      <p:sp>
        <p:nvSpPr>
          <p:cNvPr id="17" name="Прямоугольник 16">
            <a:extLst>
              <a:ext uri="{FF2B5EF4-FFF2-40B4-BE49-F238E27FC236}">
                <a16:creationId xmlns:a16="http://schemas.microsoft.com/office/drawing/2014/main" id="{A7436ADA-E3EB-5891-EA28-78F3BAF01234}"/>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58D9C8CE-5DB8-1BBB-0A8D-AEB528817F2C}"/>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4646699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ДЕНЬ 6" id="{36D45402-5A7B-4862-B71F-F06C056D5088}" vid="{BB9D43EF-0FF1-4A2F-886F-0EE9ED77D48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ДЕНЬ 6</Template>
  <TotalTime>84</TotalTime>
  <Words>1990</Words>
  <Application>Microsoft Macintosh PowerPoint</Application>
  <PresentationFormat>Широкоэкранный</PresentationFormat>
  <Paragraphs>118</Paragraphs>
  <Slides>16</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Montserrat</vt:lpstr>
      <vt:lpstr>Montserrat SemiBold</vt:lpstr>
      <vt:lpstr>Times New Roman</vt:lpstr>
      <vt:lpstr>Тема Office</vt:lpstr>
      <vt:lpstr>Не все приношения угодны Богу</vt:lpstr>
      <vt:lpstr>Презентация PowerPoint</vt:lpstr>
      <vt:lpstr>1.</vt:lpstr>
      <vt:lpstr>Презентация PowerPoint</vt:lpstr>
      <vt:lpstr>Презентация PowerPoint</vt:lpstr>
      <vt:lpstr>2.</vt:lpstr>
      <vt:lpstr>Презентация PowerPoint</vt:lpstr>
      <vt:lpstr>3.</vt:lpstr>
      <vt:lpstr>Презентация PowerPoint</vt:lpstr>
      <vt:lpstr>4.</vt:lpstr>
      <vt:lpstr>Презентация PowerPoint</vt:lpstr>
      <vt:lpstr>5.</vt:lpstr>
      <vt:lpstr>Презентация PowerPoint</vt:lpstr>
      <vt:lpstr>Презентация PowerPoint</vt:lpstr>
      <vt:lpstr>6.</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Соблюдение субботы</dc:title>
  <dc:creator>Валентина Бучнева</dc:creator>
  <cp:lastModifiedBy>Пользователь Microsoft Office</cp:lastModifiedBy>
  <cp:revision>11</cp:revision>
  <dcterms:created xsi:type="dcterms:W3CDTF">2023-03-14T12:42:34Z</dcterms:created>
  <dcterms:modified xsi:type="dcterms:W3CDTF">2023-04-03T17:33:46Z</dcterms:modified>
</cp:coreProperties>
</file>