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7" r:id="rId2"/>
    <p:sldId id="265" r:id="rId3"/>
    <p:sldId id="278" r:id="rId4"/>
    <p:sldId id="292" r:id="rId5"/>
    <p:sldId id="279" r:id="rId6"/>
    <p:sldId id="280" r:id="rId7"/>
    <p:sldId id="284" r:id="rId8"/>
    <p:sldId id="263" r:id="rId9"/>
    <p:sldId id="282" r:id="rId10"/>
    <p:sldId id="281" r:id="rId11"/>
    <p:sldId id="285" r:id="rId12"/>
    <p:sldId id="286" r:id="rId13"/>
    <p:sldId id="293" r:id="rId14"/>
    <p:sldId id="287" r:id="rId15"/>
    <p:sldId id="288" r:id="rId16"/>
    <p:sldId id="289" r:id="rId17"/>
    <p:sldId id="290" r:id="rId18"/>
    <p:sldId id="266" r:id="rId19"/>
    <p:sldId id="29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DFC5"/>
    <a:srgbClr val="303030"/>
    <a:srgbClr val="1C1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4" autoAdjust="0"/>
    <p:restoredTop sz="74518" autoAdjust="0"/>
  </p:normalViewPr>
  <p:slideViewPr>
    <p:cSldViewPr snapToGrid="0">
      <p:cViewPr varScale="1">
        <p:scale>
          <a:sx n="92" d="100"/>
          <a:sy n="92" d="100"/>
        </p:scale>
        <p:origin x="12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09397-858A-4B3A-88C2-5BD6DCB4DA8E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6F482-8B85-445B-93EE-9EB7639AA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099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Многие люди знают, какое лекарство нужно принимать или каким народным средством можно воспользоваться при расстройстве желудка, боли в горле или растяжении мышц. 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если их беспокоит какой-либо физический недуг, они примут необходимые меры, чтобы обратиться к врачу или практикующему специалисту в области здравоохранения.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6F482-8B85-445B-93EE-9EB7639AA4B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661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являемся распорядителями всех материальных и духовных богатств, которые доверил нам Бог. Это включает в себя наш разум, чувства/эмоции и поведение. Мы призваны грамотно и благоговейно распоряжаться не только физическими, но и духовными, психологическими составными нашей жизни.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6F482-8B85-445B-93EE-9EB7639AA4B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122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6F482-8B85-445B-93EE-9EB7639AA4B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624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Психическое здоровье частично зависит от того, как мы обрабатываем мысли. Возьмем, к примеру, беспокойство. Мы можем быть очень озабочены вопросами, которые важны для нашей жизни и жизни наших близких. Мы можем рассмотреть и обсудить возможные решения. Это нормальная реакция. Но когда эти мысли становятся навязчивые, преувеличенные и наша озабоченность тем, что может произойти лишает нас покоя, мы переходим черту в царство беспокойства, которое в лучшем случае бесполезно, а в худшем, может быть предвестником панической атаки и одержимости. С такого рода мышлением нужно бороться, как можно раньше и максимально серьезно.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6F482-8B85-445B-93EE-9EB7639AA4B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807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Другой пример - негативное мышление.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(“Этот финансовый кризис никогда не закончится” или “Я не буду приспосабливаться к своему новому боссу”). Некоторые люди применяют этот образ мышления к большинству ситуаций, с которыми они сталкиваются. На протяжении десятилетий, в литературе по психологии пишут, что люди, выбравшие такой образ мышления, подвергаются более высокому риску депрессивного, тревожного, унылого настроения, чем население в целом.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управляющий своими мыслями, я должен найти способы рассеять ошибочные, негативные и разрушительные мысли. С Божьей помощью я могу целенаправленно сосредоточить свои мысли на содержании, которое будет питать мой разум (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Филиппийцам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4:8). Мы знаем, что религиозные практики, такие как чтение Псалмов или притч из Библии могут помочь нам рассеять нежелательные мысли и способствовать утешению и положительным эмоциям.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Наконец, и это самое главное, неправильное мышление приведет к моральному осквернению. Это имел в виду Иисус, когда сказал, что “Ибо из сердца [в голову] исходят злые помыслы, убийства, прелюбодеяние, любодеяния, кражи, лжесвидетельства, хуления. Это оскверняет человека” (Матфея 15:19, 20). Этот принцип может быть надежным руководством для того, чтобы оградить себя от мыслей, которые приводят нас к аморальным поступкам.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6F482-8B85-445B-93EE-9EB7639AA4B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629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44958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Эмоции обычно следуют за мыслями; вот почему управление нашими мыслями так важно, чтобы избежать вредных настроений и способствовать здоровому. Эмоции также иногда могут возникать из-за других людей, окружающей среды или могут возникать без видимой причины. Даже когда это вызвано обстоятельствами, я, как личность разумная и умеющая себя контролировать, должен научиться управлять негативными эмоциями и трансформировать их в позитивные. Я также могу извлечь пользу, научившись переносить болезненные эмоциональные переживания, которые неизбежны, заручившись надеждой и силой, посылаемой Богом.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6F482-8B85-445B-93EE-9EB7639AA4B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904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Полезный отрывок, помогающий справиться с негативными эмоциями (главным образом, с несчастьем), содержится в Евангелии от Иоанна 16:20-24. В этом отрывке Иисус говорит о несправедливости жизни, например, когда Его учеников преследуют за то, что они поступают правильно. Иисус обещает, что их горе превратится в радость. Он предупреждает, что горе будет, но уверяет верующего, что помощь придет так же быстро, сравнивая это с тем, как острая боль рожающей матери быстро сменяется радостью, когда рождается ее ребенок. Иисус знал, что большая часть человеческих страданий связана с болезненными эмоциями из прошлого, и Он уверяет нас, что неприятные воспоминания о прошлом, в конечном счете, будут стерты. Хотя горе иногда неотвратимо (стих 22), а боль иногда может нести в себе смысл, Иисус указывает нам на постоянную радость, которую Он подарит Своим детям по возвращении и которую никто не сможет отнять (стих 22).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6F482-8B85-445B-93EE-9EB7639AA4B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507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44958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Большинство форм поведения возникают в результате мыслей и чувств, отсюда важность управления мышлением. Некоторые виды поведения также приводят к эмоциональным и психическим расстройствам, выступая в качестве триггеров (раздражителей) для психики человека. Возьмем в пример зависимость. Тот, кто пристрастился к какому-либо веществу, теряет самоконтроль. Это приводит к страстным желаниям, принуждению, чувству вины и т.д. Регулярное употребление приводит к привыканию организма к веществу, усиливает зависимость и создает серьезные проблемы для человека, его близких и общества в целом.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6F482-8B85-445B-93EE-9EB7639AA4B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63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Многие считают, что они не могут быть жертвами зависимости, поскольку никогда не употребляют алкоголь или наркотики. Но существуют также поведенческие пристрастия, такие как порнография, азартные игры или интернет-игры. Попав на “крючок”, люди испытывают почти идентичные симптомы, характерные для химической зависимости. Даже необходимые в жизни вещи, такие как еда, работа, деньги, покупки или интернет, могут вызвать привыкание, если использовать это неумеренно.  Да, психическое здоровье - это такой же актив, как физическое здоровье, таланты, деньги или имущество. Все это доверено нам для того, чтобы приносить славу Богу и служить другим. Мы должны понимать, как развивать их, беречь и использовать на служение Господу, которое является служением нашим ближним, мужчинам и женщинам, точно так же, как писал Петр: “Служите друг другу, каждый тем даром, какой получил, как добрые домостроители многоразличной благодати Божией.” (1 Петра 4:10).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6F482-8B85-445B-93EE-9EB7639AA4B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9584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Размышлял о глубокой мысли, написанной Эллен  Уайт: “Истина и слава Божья неразделимы; для нас невозможно, имея Библию в пределах нашей досягаемости, поклоняться  Богу, следуя за ошибочными мнениями. Многие утверждают, что не имеет значения, во что человек верит, если его жизнь добропорядочная. Но жизнь формируется верой. Если свет и истина находятся в пределах нашей досягаемости, и мы пренебрегаем привилегией слышать и видеть их, мы фактически отвергаем их; мы выбираем тьму, а не свет”.</a:t>
            </a:r>
            <a:endParaRPr lang="ru-RU" sz="1800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хочу выбрать свет! Я хочу выбрать Иисуса! Я хочу верой ставить Бога на первое место во всех сферах своей жизни, включая управление тем, что Он мне дал.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решаете вы?</a:t>
            </a:r>
            <a:endParaRPr lang="ru-RU" sz="1800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6F482-8B85-445B-93EE-9EB7639AA4B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2278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44958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Выработайте одну новую здоровую привычку, чтобы лучше служить Господу своим разумом!</a:t>
            </a:r>
            <a:endParaRPr lang="ru-R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6F482-8B85-445B-93EE-9EB7639AA4B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524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Обратились бы они к специалисту в области психического здоровья, если бы их тревожили мысли, обуревали чувства и они совершали поступки, вызывающие откровенное беспокойство? Вероятно, нет. И, возможно, из-за пресловутого стыда. Это говорит нам о том, насколько плохо мы подготовлены к тому, чтобы сталкиваться с неблагоприятными психическими и эмоциональными симптомами, как у себя, так и у наших близких. Мы не можем забывать, что наш долг, как Божьих управителей, - управлять своим здоровьем, а полноценного здоровья без психического здоровья не бывает.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ПСИХИЧЕСКОЕ ЗДОРОВЬЕ?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и в случае с физическим здоровьем, психическое здоровье нельзя определить, как отсутствие болезни. Многие люди страдают и заставляют страдать других от своих симптомов, не зная своего полного диагноза.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6F482-8B85-445B-93EE-9EB7639AA4B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215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Психическое здоровье состоит из трех основных компонентов: мыслей, чувств и поведения. Если человек наслаждается физическим и духовным состоянием; продуктивно использует свои способности; успешно справляется со стрессом; смотрит на прошлое с удовлетворением, на настоящее со спокойствием и на будущее с надеждой; приятно общается с другими; и выполняет свою работу качественно и испытывает от нее удовлетворение, мы можем заключить, что он психически здоров. Люди с психическими и эмоциональными проблемами, как правило, испытывают трудности в одной или нескольких из этих основных областей психического здоровья: мыслях, чувствах/эмоциях и поведении.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6F482-8B85-445B-93EE-9EB7639AA4B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384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Люди, страдающие от нездоровых моделей мышления, могут быть негативно настроены в оценке самих себя, своего окружения, других людей и будущего. Они могут с подозрением относиться к другим, оценивать проблемы только в черных и белых цветах, подходить к решению жизненных вопросов со страхом, накручивая себя, действуя спонтанно и нелогично.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Люди с проблемами на уровне чувств могут расстраиваться, сталкиваясь с небольшими трудностями; испытывать необоснованную зависть; быть нетерпеливыми; легко впадать в уныние; испытывать гнев, негодование, мстительность и отсутствие сочувствия.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Люди с нарушениями поведения могут избегать социальных контактов, проявлять словесную и/или физическую агрессию, плохо выполнять свои обязанности (на работе, в школе или в семье), плакать или смеяться без причины. Они также могут быть склонны к различным зависимостям  (химическим, поведенческим), могут возникнуть проблемы с приемом пищи и сном. Городские жители, могут испытывать трудности с получением удовольствия от жизни и даже могут иметь проблемы с законом.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6F482-8B85-445B-93EE-9EB7639AA4B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114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Интересно, что эти три области психического здоровья тесно связаны друг с другом: Мысли определяют психологические состояния (чувства, эмоции), которые, в свою очередь, определяют манеру поведения. Библия указывает на эту связь: “Потому что, каковы мысли в душе его, таков и он” (Притчи 23:7) и “Всякий благоразумный действует с знанием” (Притчи 13:16).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6F482-8B85-445B-93EE-9EB7639AA4B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736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Эллен Уайт относит эту проблему не только к области психического здоровья и личного благополучия, но и к нашим моральным устоям: “Если мысли неверны, чувства будут неправильными, а мысли и чувства в совокупности составляют моральный облик. .  Если вы поддадитесь своим впечатлениям и позволите своим мыслям течь по руслу подозрений, сомнений и ропота, вы будете одним из самых несчастных смертных, и ваши жизни окажутся неудачными” (Свидетельства для церкви, т.5)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6F482-8B85-445B-93EE-9EB7639AA4B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235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6F482-8B85-445B-93EE-9EB7639AA4B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628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“Не знаете ли, что тела ваши суть храм живущего в вас Святого Духа, Которого имеете вы от Бога, и вы не свои?” (1 Коринфянам 6:19). Чаще всего мы рассматриваем это утверждение с точки зрения здоровой пищи, которую мы должны употреблять, и алкоголя, наркотиков и табака, от которых нам следует воздерживаться. Но разве наши умственные процессы, которые составляют исполнительную функцию нашего тела, не являются главной частью Божьего храма? В своем следующем письме апостол Павел пишет тем же верующим в Коринфе, призывая их быть чистыми не только по плоти, но и по духу: “Итак, возлюбленные, имея такие обетования, очистим себя от всякой скверны плоти и духа, совершая святыню в страхе Божием” (2 Коринф. 7:1).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6F482-8B85-445B-93EE-9EB7639AA4B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138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являемся распорядителями всех материальных и духовных богатств, которые доверил нам Бог. Это включает в себя наш разум, чувства/эмоции и поведение. Мы призваны грамотно и благоговейно распоряжаться не только физическими, но и духовными, психологическими составными нашей жизни. Эллен Уайт говорит: “Мы должны использовать все средства, которые Бог поместил в пределах нашей досягаемости, для управления нашими мыслями и их направлением” (опубликовано в Ревью энд Геральд, 1967).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6F482-8B85-445B-93EE-9EB7639AA4B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882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E2865C-4B37-D2E2-2E8F-893CB02C1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F108C0-68F5-72B1-7E4C-69FC2FB58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F80A6E-D457-E857-014B-A441D4B3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B914-0A3C-4A58-9307-FEAFB99B5742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C36D7E-F3D3-EB1F-637B-E48CD6F74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E82E26-31E9-AD14-A08C-6F1CFFA37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DF86-967D-45B4-93E2-510B4E515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166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66352-A1E7-2E07-699C-2DCDE4C42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E1E3E0-17BC-D354-07CA-9F1438B71A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F61EED-BBDC-9D71-74AF-0E2A908E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B914-0A3C-4A58-9307-FEAFB99B5742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3462E4-C1F1-09D7-43E0-4EE7A3802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2AB382-ED71-90DC-2CA0-F8E3DF9EE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DF86-967D-45B4-93E2-510B4E515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176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A1B1FE5-24EC-3555-84B6-CE69E1897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F7E719-7885-32E2-4B41-E3477A663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71BD2A-7CEC-16E5-C884-FE72C7E8C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B914-0A3C-4A58-9307-FEAFB99B5742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AAE473-DDB1-E1B8-11E8-1D5198FED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D12070-CCC2-EE0D-76D8-159B806CC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DF86-967D-45B4-93E2-510B4E515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456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600AAD-7852-3022-78F6-DAA79A8DF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7A0D3D-1DFA-FBA4-5043-7AA922E2A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FF8D98-F6B2-4C3D-16AC-62ABDB1C2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B914-0A3C-4A58-9307-FEAFB99B5742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43A9D7-2303-DFBF-E634-5A3418DDC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5B48DF-C931-54A6-45C8-F1140AE27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DF86-967D-45B4-93E2-510B4E515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098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BC18C0-CF2C-F316-D79D-46DFCF5B4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4330AD-9ADD-5C8C-7924-2071F6226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BB7F87-454D-7030-7E3D-730E40988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B914-0A3C-4A58-9307-FEAFB99B5742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7E6553-344B-F50D-6226-67FA9FC92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129AD4-513F-1024-F1CE-5E5B6A3C3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DF86-967D-45B4-93E2-510B4E515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62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52F623-15BC-C59C-8B54-76363D60E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87185A-78B3-1A2C-6896-FE4F3397D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4A34D8-F583-1DC2-ED54-31CEDD30A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7DDEC7-3DFD-4D55-B4B4-039FABD32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B914-0A3C-4A58-9307-FEAFB99B5742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C1C56B-B28C-A922-3D67-405D64A63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FF0264-C1DD-8A5C-3B63-22110FAA9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DF86-967D-45B4-93E2-510B4E515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073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D88285-9D5C-4995-8CB8-473692847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5F9BF3-189B-5EF7-1F25-E0D5978D6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EF2BA0-BF58-C94B-EB6E-AD7C374D9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DA137DF-E73A-8935-7362-853AFAE2C3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46D27F-6FAF-C4CE-B7A0-5B15C8AFB1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62ACAC1-B292-C80C-7D79-E57321065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B914-0A3C-4A58-9307-FEAFB99B5742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904BB15-06F6-255B-DE23-AF51089F0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0296DC5-9D6F-98B3-8888-45853813D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DF86-967D-45B4-93E2-510B4E515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35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BA628-0B74-3BC4-56BF-077A5AECA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199A41-3790-6531-F875-189045C72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B914-0A3C-4A58-9307-FEAFB99B5742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18ABCCA-67A0-FB82-40AF-B02055856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32A74E-7468-EAFF-2D19-5AA767F7F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DF86-967D-45B4-93E2-510B4E515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14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296099F-387F-812B-FE13-D5B31D41D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B914-0A3C-4A58-9307-FEAFB99B5742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81BE22B-D3AE-C2E0-FF9C-08E3E92AF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55C7D9-008F-A554-E963-BF106B871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DF86-967D-45B4-93E2-510B4E515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98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70A10-4003-29BE-88E7-A207BF73F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E1EDF3-9FD3-5DC2-BB53-470698C2F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3B6C71-BC09-2226-3782-3AA6A2DD6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ED3062-66F5-301A-5DBC-504170C48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B914-0A3C-4A58-9307-FEAFB99B5742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3412CF-BDD5-AFFB-C657-F60854EB5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851D32-0539-4815-3707-05DFC664E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DF86-967D-45B4-93E2-510B4E515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66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29F7B-40FB-7641-779D-65C05FEC6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531DBC-FD0D-17CC-75F9-36B97E4EB2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7A1618-9DBF-6923-F4DD-332D11CC1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F6A848-3A7F-7C02-D346-63F9732F8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B914-0A3C-4A58-9307-FEAFB99B5742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1F5DFD-805D-9AC9-1AF9-90D932214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38CA8A-84BF-AE02-B366-563591D58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DF86-967D-45B4-93E2-510B4E515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12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F7A26-0C7E-C13E-0D5A-F725A8F6C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982743-48FC-27C9-1C97-C8E64EEED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BEF6F2-D5EA-9DA7-84F0-1A41CEF41E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6B914-0A3C-4A58-9307-FEAFB99B5742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CD778C-28FD-586D-3CF6-08EC7B934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2FD6D2-2BAA-DF08-FA78-12D0787445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0DF86-967D-45B4-93E2-510B4E515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40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FFC59-B446-D934-A48A-64DBB6608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648" y="1760033"/>
            <a:ext cx="9436277" cy="1783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E8DFC5"/>
                </a:solidFill>
                <a:latin typeface="Montserrat SemiBold" panose="00000700000000000000" pitchFamily="2" charset="-52"/>
              </a:rPr>
              <a:t>Развивайте здоровые духовные и физические привычки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99E66C-C10B-B7DE-2FBE-A1262D4D8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8232" y="6226794"/>
            <a:ext cx="5979694" cy="400794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E8DFC5"/>
                </a:solidFill>
                <a:latin typeface="Montserrat" panose="00000500000000000000" pitchFamily="2" charset="-52"/>
              </a:rPr>
              <a:t>Отдел управления ресурсами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4A9DCE-F7BB-EC81-7B89-D67D96E14E20}"/>
              </a:ext>
            </a:extLst>
          </p:cNvPr>
          <p:cNvSpPr txBox="1"/>
          <p:nvPr/>
        </p:nvSpPr>
        <p:spPr>
          <a:xfrm>
            <a:off x="3048778" y="324433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64F293-DEF0-76EA-57B4-BDF3D6AB9B76}"/>
              </a:ext>
            </a:extLst>
          </p:cNvPr>
          <p:cNvSpPr txBox="1"/>
          <p:nvPr/>
        </p:nvSpPr>
        <p:spPr>
          <a:xfrm>
            <a:off x="3048778" y="324433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064B8BF-57D5-EABF-DAA5-740BE30EEE83}"/>
              </a:ext>
            </a:extLst>
          </p:cNvPr>
          <p:cNvSpPr/>
          <p:nvPr/>
        </p:nvSpPr>
        <p:spPr>
          <a:xfrm flipV="1">
            <a:off x="661737" y="3507831"/>
            <a:ext cx="8918587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93704EA-FB22-EA31-0C04-001034A60267}"/>
              </a:ext>
            </a:extLst>
          </p:cNvPr>
          <p:cNvSpPr/>
          <p:nvPr/>
        </p:nvSpPr>
        <p:spPr>
          <a:xfrm rot="16200000" flipV="1">
            <a:off x="7007259" y="3362885"/>
            <a:ext cx="6025840" cy="102772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0FECE37-FA0E-3807-D4BB-B4D124D628D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262" y="4963886"/>
            <a:ext cx="1673448" cy="167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59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CCE8F83-B07A-7D03-C644-D15D93CBAE68}"/>
              </a:ext>
            </a:extLst>
          </p:cNvPr>
          <p:cNvSpPr/>
          <p:nvPr/>
        </p:nvSpPr>
        <p:spPr>
          <a:xfrm>
            <a:off x="396000" y="1620000"/>
            <a:ext cx="11079479" cy="4728411"/>
          </a:xfrm>
          <a:prstGeom prst="rect">
            <a:avLst/>
          </a:prstGeom>
          <a:solidFill>
            <a:srgbClr val="303030"/>
          </a:solidFill>
          <a:ln>
            <a:solidFill>
              <a:srgbClr val="30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6B733E-2B91-E2A4-D3F7-3129324C3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0881" y="1583531"/>
            <a:ext cx="950468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2200" dirty="0">
              <a:solidFill>
                <a:srgbClr val="E8DFC5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2200" dirty="0">
              <a:solidFill>
                <a:srgbClr val="E8DFC5"/>
              </a:solidFill>
              <a:latin typeface="Montserrat" panose="00000500000000000000" pitchFamily="2" charset="-52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3200" dirty="0">
                <a:solidFill>
                  <a:srgbClr val="E8DFC5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“Не знаете ли, что тела ваши суть храм живущего в вас Святого Духа, Которого имеете вы от Бога, и вы не свои?” </a:t>
            </a:r>
          </a:p>
          <a:p>
            <a:pPr marL="0" indent="0" algn="r">
              <a:buNone/>
            </a:pPr>
            <a:r>
              <a:rPr lang="ru-RU" sz="3200" dirty="0">
                <a:solidFill>
                  <a:srgbClr val="E8DFC5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1 Коринфянам 6:19 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E8DFC5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“Итак, возлюбленные, имея такие обетования, очистим себя от всякой скверны плоти и духа, совершая святыню в страхе Божием” </a:t>
            </a:r>
          </a:p>
          <a:p>
            <a:pPr marL="0" indent="0" algn="r">
              <a:buNone/>
            </a:pPr>
            <a:r>
              <a:rPr lang="ru-RU" sz="3200" dirty="0">
                <a:solidFill>
                  <a:srgbClr val="E8DFC5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2 Коринф. 7:1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325B801-4E0D-358A-D191-14C1415958D9}"/>
              </a:ext>
            </a:extLst>
          </p:cNvPr>
          <p:cNvSpPr txBox="1">
            <a:spLocks/>
          </p:cNvSpPr>
          <p:nvPr/>
        </p:nvSpPr>
        <p:spPr>
          <a:xfrm>
            <a:off x="2044700" y="228600"/>
            <a:ext cx="9989283" cy="1354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E8DFC5"/>
                </a:solidFill>
                <a:latin typeface="Montserrat" panose="00000500000000000000" pitchFamily="2" charset="-52"/>
              </a:rPr>
              <a:t>ХРАНИТЬ ПСИХИЧЕСКОЕ ЗДОРОВЬЕ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4742E23-9057-9D8E-0251-DC76BF5E5F21}"/>
              </a:ext>
            </a:extLst>
          </p:cNvPr>
          <p:cNvSpPr/>
          <p:nvPr/>
        </p:nvSpPr>
        <p:spPr>
          <a:xfrm rot="16200000">
            <a:off x="-970278" y="3417253"/>
            <a:ext cx="5816599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10EED7-973D-E45F-FDEE-90221264124B}"/>
              </a:ext>
            </a:extLst>
          </p:cNvPr>
          <p:cNvSpPr/>
          <p:nvPr/>
        </p:nvSpPr>
        <p:spPr>
          <a:xfrm flipV="1">
            <a:off x="386081" y="1583530"/>
            <a:ext cx="11079479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53F7686-90DD-F56D-98A3-6F2732ED9C12}"/>
              </a:ext>
            </a:extLst>
          </p:cNvPr>
          <p:cNvSpPr>
            <a:spLocks/>
          </p:cNvSpPr>
          <p:nvPr/>
        </p:nvSpPr>
        <p:spPr>
          <a:xfrm rot="16200000">
            <a:off x="8306715" y="6204600"/>
            <a:ext cx="1260000" cy="46800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8DBA0B-CC07-167A-9FBB-00EA34D51A8E}"/>
              </a:ext>
            </a:extLst>
          </p:cNvPr>
          <p:cNvSpPr/>
          <p:nvPr/>
        </p:nvSpPr>
        <p:spPr>
          <a:xfrm flipV="1">
            <a:off x="8365981" y="5971338"/>
            <a:ext cx="3816000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032F5927-0884-AC7D-4743-6873010ACA79}"/>
              </a:ext>
            </a:extLst>
          </p:cNvPr>
          <p:cNvGrpSpPr/>
          <p:nvPr/>
        </p:nvGrpSpPr>
        <p:grpSpPr>
          <a:xfrm>
            <a:off x="8377310" y="5598000"/>
            <a:ext cx="3816000" cy="1260000"/>
            <a:chOff x="8377310" y="5598000"/>
            <a:chExt cx="3816000" cy="1260000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83D1FF2B-142A-C361-A662-65468E5DEBDE}"/>
                </a:ext>
              </a:extLst>
            </p:cNvPr>
            <p:cNvSpPr>
              <a:spLocks/>
            </p:cNvSpPr>
            <p:nvPr/>
          </p:nvSpPr>
          <p:spPr>
            <a:xfrm rot="16200000">
              <a:off x="8318044" y="6204600"/>
              <a:ext cx="1260000" cy="46800"/>
            </a:xfrm>
            <a:prstGeom prst="rect">
              <a:avLst/>
            </a:prstGeom>
            <a:solidFill>
              <a:srgbClr val="E8DFC5"/>
            </a:solidFill>
            <a:ln>
              <a:solidFill>
                <a:srgbClr val="E8D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4485E129-9F94-32A2-DFE6-2C89FE2A614F}"/>
                </a:ext>
              </a:extLst>
            </p:cNvPr>
            <p:cNvSpPr/>
            <p:nvPr/>
          </p:nvSpPr>
          <p:spPr>
            <a:xfrm flipV="1">
              <a:off x="8377310" y="5971338"/>
              <a:ext cx="3816000" cy="45719"/>
            </a:xfrm>
            <a:prstGeom prst="rect">
              <a:avLst/>
            </a:prstGeom>
            <a:solidFill>
              <a:srgbClr val="E8DFC5"/>
            </a:solidFill>
            <a:ln>
              <a:solidFill>
                <a:srgbClr val="E8D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54398C8-CD3D-89F8-F167-D4A0F3CC6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1" y="547370"/>
            <a:ext cx="1524000" cy="1149668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rgbClr val="E8DFC5"/>
                </a:solidFill>
                <a:latin typeface="Montserrat" panose="00000500000000000000" pitchFamily="2" charset="-52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519257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FFC59-B446-D934-A48A-64DBB6608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012000" cy="56624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E8DFC5"/>
                </a:solidFill>
                <a:latin typeface="Montserrat SemiBold" panose="00000700000000000000" pitchFamily="2" charset="-52"/>
              </a:rPr>
              <a:t>Здоровые привычки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064B8BF-57D5-EABF-DAA5-740BE30EEE83}"/>
              </a:ext>
            </a:extLst>
          </p:cNvPr>
          <p:cNvSpPr/>
          <p:nvPr/>
        </p:nvSpPr>
        <p:spPr>
          <a:xfrm flipV="1">
            <a:off x="476515" y="520523"/>
            <a:ext cx="5144526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93704EA-FB22-EA31-0C04-001034A60267}"/>
              </a:ext>
            </a:extLst>
          </p:cNvPr>
          <p:cNvSpPr/>
          <p:nvPr/>
        </p:nvSpPr>
        <p:spPr>
          <a:xfrm rot="16200000" flipV="1">
            <a:off x="7007259" y="3362885"/>
            <a:ext cx="6025840" cy="102772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0FECE37-FA0E-3807-D4BB-B4D124D628D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262" y="4963886"/>
            <a:ext cx="1673448" cy="1673448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0E4B1DE9-4175-9181-5379-1BD75D744321}"/>
              </a:ext>
            </a:extLst>
          </p:cNvPr>
          <p:cNvSpPr txBox="1">
            <a:spLocks/>
          </p:cNvSpPr>
          <p:nvPr/>
        </p:nvSpPr>
        <p:spPr>
          <a:xfrm>
            <a:off x="793100" y="1173380"/>
            <a:ext cx="9006219" cy="5079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Arial" panose="020B0604020202020204" pitchFamily="34" charset="0"/>
              <a:buAutoNum type="arabicPeriod"/>
            </a:pPr>
            <a:r>
              <a:rPr lang="ru-RU" sz="3000" dirty="0">
                <a:solidFill>
                  <a:srgbClr val="E8DFC5"/>
                </a:solidFill>
                <a:latin typeface="Montserrat" panose="00000500000000000000" pitchFamily="2" charset="-52"/>
              </a:rPr>
              <a:t>Хранить психическое здоровье</a:t>
            </a:r>
          </a:p>
          <a:p>
            <a:pPr marL="514350" indent="-514350" algn="l">
              <a:buFont typeface="Arial" panose="020B0604020202020204" pitchFamily="34" charset="0"/>
              <a:buAutoNum type="arabicPeriod"/>
            </a:pPr>
            <a:r>
              <a:rPr lang="ru-RU" sz="3000" dirty="0">
                <a:solidFill>
                  <a:srgbClr val="E8DFC5"/>
                </a:solidFill>
                <a:latin typeface="Montserrat" panose="00000500000000000000" pitchFamily="2" charset="-52"/>
              </a:rPr>
              <a:t>Распоряжаться своими мыслями </a:t>
            </a:r>
          </a:p>
          <a:p>
            <a:pPr marL="514350" indent="-514350" algn="l">
              <a:buFont typeface="Arial" panose="020B0604020202020204" pitchFamily="34" charset="0"/>
              <a:buAutoNum type="arabicPeriod"/>
            </a:pPr>
            <a:endParaRPr lang="ru-RU" sz="3000" dirty="0">
              <a:solidFill>
                <a:srgbClr val="E8DFC5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46535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CCE8F83-B07A-7D03-C644-D15D93CBAE68}"/>
              </a:ext>
            </a:extLst>
          </p:cNvPr>
          <p:cNvSpPr/>
          <p:nvPr/>
        </p:nvSpPr>
        <p:spPr>
          <a:xfrm>
            <a:off x="396000" y="1620000"/>
            <a:ext cx="11079479" cy="4728411"/>
          </a:xfrm>
          <a:prstGeom prst="rect">
            <a:avLst/>
          </a:prstGeom>
          <a:solidFill>
            <a:srgbClr val="303030"/>
          </a:solidFill>
          <a:ln>
            <a:solidFill>
              <a:srgbClr val="30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325B801-4E0D-358A-D191-14C1415958D9}"/>
              </a:ext>
            </a:extLst>
          </p:cNvPr>
          <p:cNvSpPr txBox="1">
            <a:spLocks/>
          </p:cNvSpPr>
          <p:nvPr/>
        </p:nvSpPr>
        <p:spPr>
          <a:xfrm>
            <a:off x="2044701" y="228600"/>
            <a:ext cx="9446260" cy="1354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E8DFC5"/>
                </a:solidFill>
                <a:latin typeface="Montserrat" panose="00000500000000000000" pitchFamily="2" charset="-52"/>
              </a:rPr>
              <a:t>РАСПОРЯЖАТЬСЯ СВОИМИ МЫСЛЯМИ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4742E23-9057-9D8E-0251-DC76BF5E5F21}"/>
              </a:ext>
            </a:extLst>
          </p:cNvPr>
          <p:cNvSpPr/>
          <p:nvPr/>
        </p:nvSpPr>
        <p:spPr>
          <a:xfrm rot="16200000">
            <a:off x="-970278" y="3417253"/>
            <a:ext cx="5816599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10EED7-973D-E45F-FDEE-90221264124B}"/>
              </a:ext>
            </a:extLst>
          </p:cNvPr>
          <p:cNvSpPr/>
          <p:nvPr/>
        </p:nvSpPr>
        <p:spPr>
          <a:xfrm flipV="1">
            <a:off x="386081" y="1583530"/>
            <a:ext cx="11079479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53F7686-90DD-F56D-98A3-6F2732ED9C12}"/>
              </a:ext>
            </a:extLst>
          </p:cNvPr>
          <p:cNvSpPr>
            <a:spLocks/>
          </p:cNvSpPr>
          <p:nvPr/>
        </p:nvSpPr>
        <p:spPr>
          <a:xfrm rot="16200000">
            <a:off x="8306715" y="6204600"/>
            <a:ext cx="1260000" cy="46800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8DBA0B-CC07-167A-9FBB-00EA34D51A8E}"/>
              </a:ext>
            </a:extLst>
          </p:cNvPr>
          <p:cNvSpPr/>
          <p:nvPr/>
        </p:nvSpPr>
        <p:spPr>
          <a:xfrm flipV="1">
            <a:off x="8365981" y="5971338"/>
            <a:ext cx="3816000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032F5927-0884-AC7D-4743-6873010ACA79}"/>
              </a:ext>
            </a:extLst>
          </p:cNvPr>
          <p:cNvGrpSpPr/>
          <p:nvPr/>
        </p:nvGrpSpPr>
        <p:grpSpPr>
          <a:xfrm>
            <a:off x="8377310" y="5598000"/>
            <a:ext cx="3816000" cy="1260000"/>
            <a:chOff x="8377310" y="5598000"/>
            <a:chExt cx="3816000" cy="1260000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83D1FF2B-142A-C361-A662-65468E5DEBDE}"/>
                </a:ext>
              </a:extLst>
            </p:cNvPr>
            <p:cNvSpPr>
              <a:spLocks/>
            </p:cNvSpPr>
            <p:nvPr/>
          </p:nvSpPr>
          <p:spPr>
            <a:xfrm rot="16200000">
              <a:off x="8318044" y="6204600"/>
              <a:ext cx="1260000" cy="46800"/>
            </a:xfrm>
            <a:prstGeom prst="rect">
              <a:avLst/>
            </a:prstGeom>
            <a:solidFill>
              <a:srgbClr val="E8DFC5"/>
            </a:solidFill>
            <a:ln>
              <a:solidFill>
                <a:srgbClr val="E8D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4485E129-9F94-32A2-DFE6-2C89FE2A614F}"/>
                </a:ext>
              </a:extLst>
            </p:cNvPr>
            <p:cNvSpPr/>
            <p:nvPr/>
          </p:nvSpPr>
          <p:spPr>
            <a:xfrm flipV="1">
              <a:off x="8377310" y="5971338"/>
              <a:ext cx="3816000" cy="45719"/>
            </a:xfrm>
            <a:prstGeom prst="rect">
              <a:avLst/>
            </a:prstGeom>
            <a:solidFill>
              <a:srgbClr val="E8DFC5"/>
            </a:solidFill>
            <a:ln>
              <a:solidFill>
                <a:srgbClr val="E8D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54398C8-CD3D-89F8-F167-D4A0F3CC6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1" y="547370"/>
            <a:ext cx="1524000" cy="1149668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rgbClr val="E8DFC5"/>
                </a:solidFill>
                <a:latin typeface="Montserrat" panose="00000500000000000000" pitchFamily="2" charset="-52"/>
              </a:rPr>
              <a:t>2.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D98454B2-F1EC-8947-80E2-7B45E8E8A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749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CCE8F83-B07A-7D03-C644-D15D93CBAE68}"/>
              </a:ext>
            </a:extLst>
          </p:cNvPr>
          <p:cNvSpPr/>
          <p:nvPr/>
        </p:nvSpPr>
        <p:spPr>
          <a:xfrm>
            <a:off x="396000" y="1620000"/>
            <a:ext cx="11079479" cy="4728411"/>
          </a:xfrm>
          <a:prstGeom prst="rect">
            <a:avLst/>
          </a:prstGeom>
          <a:solidFill>
            <a:srgbClr val="303030"/>
          </a:solidFill>
          <a:ln>
            <a:solidFill>
              <a:srgbClr val="30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6B733E-2B91-E2A4-D3F7-3129324C3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0881" y="1583531"/>
            <a:ext cx="95046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200" dirty="0">
              <a:solidFill>
                <a:srgbClr val="E8DFC5"/>
              </a:solidFill>
              <a:latin typeface="Montserrat" panose="00000500000000000000" pitchFamily="2" charset="-52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2200" dirty="0">
              <a:solidFill>
                <a:srgbClr val="E8DFC5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3200" dirty="0">
                <a:solidFill>
                  <a:srgbClr val="E8DFC5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“Ибо из сердца [в голову] исходят злые помыслы, убийства, прелюбодеяние, любодеяния, кражи, лжесвидетельства, хуления. Это оскверняет человека” </a:t>
            </a:r>
          </a:p>
          <a:p>
            <a:pPr marL="0" indent="0" algn="r">
              <a:buNone/>
            </a:pPr>
            <a:r>
              <a:rPr lang="ru-RU" sz="3200" dirty="0">
                <a:solidFill>
                  <a:srgbClr val="E8DFC5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Матфея 15:19, 20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325B801-4E0D-358A-D191-14C1415958D9}"/>
              </a:ext>
            </a:extLst>
          </p:cNvPr>
          <p:cNvSpPr txBox="1">
            <a:spLocks/>
          </p:cNvSpPr>
          <p:nvPr/>
        </p:nvSpPr>
        <p:spPr>
          <a:xfrm>
            <a:off x="2044701" y="228600"/>
            <a:ext cx="9446260" cy="1354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E8DFC5"/>
                </a:solidFill>
                <a:latin typeface="Montserrat" panose="00000500000000000000" pitchFamily="2" charset="-52"/>
              </a:rPr>
              <a:t>РАСПОРЯЖАТЬСЯ СВОИМИ МЫСЛЯМИ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4742E23-9057-9D8E-0251-DC76BF5E5F21}"/>
              </a:ext>
            </a:extLst>
          </p:cNvPr>
          <p:cNvSpPr/>
          <p:nvPr/>
        </p:nvSpPr>
        <p:spPr>
          <a:xfrm rot="16200000">
            <a:off x="-970278" y="3417253"/>
            <a:ext cx="5816599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10EED7-973D-E45F-FDEE-90221264124B}"/>
              </a:ext>
            </a:extLst>
          </p:cNvPr>
          <p:cNvSpPr/>
          <p:nvPr/>
        </p:nvSpPr>
        <p:spPr>
          <a:xfrm flipV="1">
            <a:off x="386081" y="1583530"/>
            <a:ext cx="11079479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53F7686-90DD-F56D-98A3-6F2732ED9C12}"/>
              </a:ext>
            </a:extLst>
          </p:cNvPr>
          <p:cNvSpPr>
            <a:spLocks/>
          </p:cNvSpPr>
          <p:nvPr/>
        </p:nvSpPr>
        <p:spPr>
          <a:xfrm rot="16200000">
            <a:off x="8306715" y="6204600"/>
            <a:ext cx="1260000" cy="46800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8DBA0B-CC07-167A-9FBB-00EA34D51A8E}"/>
              </a:ext>
            </a:extLst>
          </p:cNvPr>
          <p:cNvSpPr/>
          <p:nvPr/>
        </p:nvSpPr>
        <p:spPr>
          <a:xfrm flipV="1">
            <a:off x="8365981" y="5971338"/>
            <a:ext cx="3816000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032F5927-0884-AC7D-4743-6873010ACA79}"/>
              </a:ext>
            </a:extLst>
          </p:cNvPr>
          <p:cNvGrpSpPr/>
          <p:nvPr/>
        </p:nvGrpSpPr>
        <p:grpSpPr>
          <a:xfrm>
            <a:off x="8377310" y="5598000"/>
            <a:ext cx="3816000" cy="1260000"/>
            <a:chOff x="8377310" y="5598000"/>
            <a:chExt cx="3816000" cy="1260000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83D1FF2B-142A-C361-A662-65468E5DEBDE}"/>
                </a:ext>
              </a:extLst>
            </p:cNvPr>
            <p:cNvSpPr>
              <a:spLocks/>
            </p:cNvSpPr>
            <p:nvPr/>
          </p:nvSpPr>
          <p:spPr>
            <a:xfrm rot="16200000">
              <a:off x="8318044" y="6204600"/>
              <a:ext cx="1260000" cy="46800"/>
            </a:xfrm>
            <a:prstGeom prst="rect">
              <a:avLst/>
            </a:prstGeom>
            <a:solidFill>
              <a:srgbClr val="E8DFC5"/>
            </a:solidFill>
            <a:ln>
              <a:solidFill>
                <a:srgbClr val="E8D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4485E129-9F94-32A2-DFE6-2C89FE2A614F}"/>
                </a:ext>
              </a:extLst>
            </p:cNvPr>
            <p:cNvSpPr/>
            <p:nvPr/>
          </p:nvSpPr>
          <p:spPr>
            <a:xfrm flipV="1">
              <a:off x="8377310" y="5971338"/>
              <a:ext cx="3816000" cy="45719"/>
            </a:xfrm>
            <a:prstGeom prst="rect">
              <a:avLst/>
            </a:prstGeom>
            <a:solidFill>
              <a:srgbClr val="E8DFC5"/>
            </a:solidFill>
            <a:ln>
              <a:solidFill>
                <a:srgbClr val="E8D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54398C8-CD3D-89F8-F167-D4A0F3CC6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1" y="547370"/>
            <a:ext cx="1524000" cy="1149668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rgbClr val="E8DFC5"/>
                </a:solidFill>
                <a:latin typeface="Montserrat" panose="00000500000000000000" pitchFamily="2" charset="-52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3622273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FFC59-B446-D934-A48A-64DBB6608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012000" cy="56624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E8DFC5"/>
                </a:solidFill>
                <a:latin typeface="Montserrat SemiBold" panose="00000700000000000000" pitchFamily="2" charset="-52"/>
              </a:rPr>
              <a:t>Здоровые привычки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064B8BF-57D5-EABF-DAA5-740BE30EEE83}"/>
              </a:ext>
            </a:extLst>
          </p:cNvPr>
          <p:cNvSpPr/>
          <p:nvPr/>
        </p:nvSpPr>
        <p:spPr>
          <a:xfrm flipV="1">
            <a:off x="476515" y="520523"/>
            <a:ext cx="5144526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93704EA-FB22-EA31-0C04-001034A60267}"/>
              </a:ext>
            </a:extLst>
          </p:cNvPr>
          <p:cNvSpPr/>
          <p:nvPr/>
        </p:nvSpPr>
        <p:spPr>
          <a:xfrm rot="16200000" flipV="1">
            <a:off x="7007259" y="3362885"/>
            <a:ext cx="6025840" cy="102772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0FECE37-FA0E-3807-D4BB-B4D124D628D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262" y="4963886"/>
            <a:ext cx="1673448" cy="1673448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0E4B1DE9-4175-9181-5379-1BD75D744321}"/>
              </a:ext>
            </a:extLst>
          </p:cNvPr>
          <p:cNvSpPr txBox="1">
            <a:spLocks/>
          </p:cNvSpPr>
          <p:nvPr/>
        </p:nvSpPr>
        <p:spPr>
          <a:xfrm>
            <a:off x="793100" y="1173380"/>
            <a:ext cx="9006219" cy="5079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Arial" panose="020B0604020202020204" pitchFamily="34" charset="0"/>
              <a:buAutoNum type="arabicPeriod"/>
            </a:pPr>
            <a:r>
              <a:rPr lang="ru-RU" sz="3000" dirty="0">
                <a:solidFill>
                  <a:srgbClr val="E8DFC5"/>
                </a:solidFill>
                <a:latin typeface="Montserrat" panose="00000500000000000000" pitchFamily="2" charset="-52"/>
              </a:rPr>
              <a:t>Хранить психическое здоровье</a:t>
            </a:r>
          </a:p>
          <a:p>
            <a:pPr marL="514350" indent="-514350" algn="l">
              <a:buFont typeface="Arial" panose="020B0604020202020204" pitchFamily="34" charset="0"/>
              <a:buAutoNum type="arabicPeriod"/>
            </a:pPr>
            <a:r>
              <a:rPr lang="ru-RU" sz="3000" dirty="0">
                <a:solidFill>
                  <a:srgbClr val="E8DFC5"/>
                </a:solidFill>
                <a:latin typeface="Montserrat" panose="00000500000000000000" pitchFamily="2" charset="-52"/>
              </a:rPr>
              <a:t>Распоряжаться своими мыслями</a:t>
            </a:r>
          </a:p>
          <a:p>
            <a:pPr marL="514350" indent="-514350" algn="l">
              <a:buFont typeface="Arial" panose="020B0604020202020204" pitchFamily="34" charset="0"/>
              <a:buAutoNum type="arabicPeriod"/>
            </a:pPr>
            <a:r>
              <a:rPr lang="ru-RU" sz="3000" dirty="0">
                <a:solidFill>
                  <a:srgbClr val="E8DFC5"/>
                </a:solidFill>
                <a:latin typeface="Montserrat" panose="00000500000000000000" pitchFamily="2" charset="-52"/>
              </a:rPr>
              <a:t>Управлять своими эмоциями </a:t>
            </a:r>
          </a:p>
          <a:p>
            <a:pPr marL="514350" indent="-514350" algn="l">
              <a:buFont typeface="Arial" panose="020B0604020202020204" pitchFamily="34" charset="0"/>
              <a:buAutoNum type="arabicPeriod"/>
            </a:pPr>
            <a:endParaRPr lang="ru-RU" sz="3000" dirty="0">
              <a:solidFill>
                <a:srgbClr val="E8DFC5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62422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CCE8F83-B07A-7D03-C644-D15D93CBAE68}"/>
              </a:ext>
            </a:extLst>
          </p:cNvPr>
          <p:cNvSpPr/>
          <p:nvPr/>
        </p:nvSpPr>
        <p:spPr>
          <a:xfrm>
            <a:off x="396000" y="1620000"/>
            <a:ext cx="11079479" cy="4728411"/>
          </a:xfrm>
          <a:prstGeom prst="rect">
            <a:avLst/>
          </a:prstGeom>
          <a:solidFill>
            <a:srgbClr val="303030"/>
          </a:solidFill>
          <a:ln>
            <a:solidFill>
              <a:srgbClr val="30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6B733E-2B91-E2A4-D3F7-3129324C3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0880" y="1583530"/>
            <a:ext cx="9591839" cy="46826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200" dirty="0">
                <a:solidFill>
                  <a:srgbClr val="E8DFC5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E8DFC5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	«Истинно, истинно говорю вам: вы </a:t>
            </a:r>
            <a:r>
              <a:rPr lang="ru-RU" sz="2200" dirty="0" err="1">
                <a:solidFill>
                  <a:srgbClr val="E8DFC5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восплачете</a:t>
            </a:r>
            <a:r>
              <a:rPr lang="ru-RU" sz="2200" dirty="0">
                <a:solidFill>
                  <a:srgbClr val="E8DFC5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 и возрыдаете, а мир возрадуется; вы печальны будете, но печаль ваша в радость будет.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E8DFC5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	Женщина, когда рождает, терпит скорбь, потому что пришёл час её; но когда родит младенца, уже не помнит скорби от радости, потому что родился человек в мир.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E8DFC5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	Так и вы теперь имеете печаль; но Я увижу вас опять, и возрадуется сердце ваше, и радости вашей никто не отнимет у вас;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E8DFC5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	и в тот день вы не спросите Меня ни о чём. Истинно, истинно говорю вам: о чём ни попросите Отца во имя Моё, даст вам.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E8DFC5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	Доныне вы ничего не просили во имя Моё; просите, и получите, чтобы радость ваша была совершенна».</a:t>
            </a:r>
          </a:p>
          <a:p>
            <a:pPr marL="0" indent="0" algn="r">
              <a:buNone/>
            </a:pPr>
            <a:r>
              <a:rPr lang="ru-RU" sz="2200" dirty="0">
                <a:solidFill>
                  <a:srgbClr val="E8DFC5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 от Иоанна 16:20-24</a:t>
            </a:r>
            <a:endParaRPr lang="ru-RU" sz="2200" dirty="0">
              <a:solidFill>
                <a:srgbClr val="E8DFC5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325B801-4E0D-358A-D191-14C1415958D9}"/>
              </a:ext>
            </a:extLst>
          </p:cNvPr>
          <p:cNvSpPr txBox="1">
            <a:spLocks/>
          </p:cNvSpPr>
          <p:nvPr/>
        </p:nvSpPr>
        <p:spPr>
          <a:xfrm>
            <a:off x="2044701" y="228600"/>
            <a:ext cx="9446260" cy="1354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E8DFC5"/>
                </a:solidFill>
                <a:latin typeface="Montserrat" panose="00000500000000000000" pitchFamily="2" charset="-52"/>
              </a:rPr>
              <a:t>УПРАВЛЯТЬ СВОИМИ ЭМОЦИЯМИ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4742E23-9057-9D8E-0251-DC76BF5E5F21}"/>
              </a:ext>
            </a:extLst>
          </p:cNvPr>
          <p:cNvSpPr/>
          <p:nvPr/>
        </p:nvSpPr>
        <p:spPr>
          <a:xfrm rot="16200000">
            <a:off x="-970278" y="3417253"/>
            <a:ext cx="5816599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10EED7-973D-E45F-FDEE-90221264124B}"/>
              </a:ext>
            </a:extLst>
          </p:cNvPr>
          <p:cNvSpPr/>
          <p:nvPr/>
        </p:nvSpPr>
        <p:spPr>
          <a:xfrm flipV="1">
            <a:off x="386081" y="1583530"/>
            <a:ext cx="11079479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53F7686-90DD-F56D-98A3-6F2732ED9C12}"/>
              </a:ext>
            </a:extLst>
          </p:cNvPr>
          <p:cNvSpPr>
            <a:spLocks/>
          </p:cNvSpPr>
          <p:nvPr/>
        </p:nvSpPr>
        <p:spPr>
          <a:xfrm rot="16200000">
            <a:off x="8306715" y="6204600"/>
            <a:ext cx="1260000" cy="46800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8DBA0B-CC07-167A-9FBB-00EA34D51A8E}"/>
              </a:ext>
            </a:extLst>
          </p:cNvPr>
          <p:cNvSpPr/>
          <p:nvPr/>
        </p:nvSpPr>
        <p:spPr>
          <a:xfrm flipV="1">
            <a:off x="8365981" y="5971338"/>
            <a:ext cx="3816000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032F5927-0884-AC7D-4743-6873010ACA79}"/>
              </a:ext>
            </a:extLst>
          </p:cNvPr>
          <p:cNvGrpSpPr/>
          <p:nvPr/>
        </p:nvGrpSpPr>
        <p:grpSpPr>
          <a:xfrm>
            <a:off x="8377310" y="5598000"/>
            <a:ext cx="3816000" cy="1260000"/>
            <a:chOff x="8377310" y="5598000"/>
            <a:chExt cx="3816000" cy="1260000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83D1FF2B-142A-C361-A662-65468E5DEBDE}"/>
                </a:ext>
              </a:extLst>
            </p:cNvPr>
            <p:cNvSpPr>
              <a:spLocks/>
            </p:cNvSpPr>
            <p:nvPr/>
          </p:nvSpPr>
          <p:spPr>
            <a:xfrm rot="16200000">
              <a:off x="8318044" y="6204600"/>
              <a:ext cx="1260000" cy="46800"/>
            </a:xfrm>
            <a:prstGeom prst="rect">
              <a:avLst/>
            </a:prstGeom>
            <a:solidFill>
              <a:srgbClr val="E8DFC5"/>
            </a:solidFill>
            <a:ln>
              <a:solidFill>
                <a:srgbClr val="E8D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4485E129-9F94-32A2-DFE6-2C89FE2A614F}"/>
                </a:ext>
              </a:extLst>
            </p:cNvPr>
            <p:cNvSpPr/>
            <p:nvPr/>
          </p:nvSpPr>
          <p:spPr>
            <a:xfrm flipV="1">
              <a:off x="8377310" y="5971338"/>
              <a:ext cx="3816000" cy="45719"/>
            </a:xfrm>
            <a:prstGeom prst="rect">
              <a:avLst/>
            </a:prstGeom>
            <a:solidFill>
              <a:srgbClr val="E8DFC5"/>
            </a:solidFill>
            <a:ln>
              <a:solidFill>
                <a:srgbClr val="E8D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54398C8-CD3D-89F8-F167-D4A0F3CC6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1" y="547370"/>
            <a:ext cx="1524000" cy="1149668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rgbClr val="E8DFC5"/>
                </a:solidFill>
                <a:latin typeface="Montserrat" panose="00000500000000000000" pitchFamily="2" charset="-52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878306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FFC59-B446-D934-A48A-64DBB6608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012000" cy="56624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E8DFC5"/>
                </a:solidFill>
                <a:latin typeface="Montserrat SemiBold" panose="00000700000000000000" pitchFamily="2" charset="-52"/>
              </a:rPr>
              <a:t>Здоровые привычки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064B8BF-57D5-EABF-DAA5-740BE30EEE83}"/>
              </a:ext>
            </a:extLst>
          </p:cNvPr>
          <p:cNvSpPr/>
          <p:nvPr/>
        </p:nvSpPr>
        <p:spPr>
          <a:xfrm flipV="1">
            <a:off x="476515" y="520523"/>
            <a:ext cx="5144526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93704EA-FB22-EA31-0C04-001034A60267}"/>
              </a:ext>
            </a:extLst>
          </p:cNvPr>
          <p:cNvSpPr/>
          <p:nvPr/>
        </p:nvSpPr>
        <p:spPr>
          <a:xfrm rot="16200000" flipV="1">
            <a:off x="7007259" y="3362885"/>
            <a:ext cx="6025840" cy="102772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0FECE37-FA0E-3807-D4BB-B4D124D628D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262" y="4963886"/>
            <a:ext cx="1673448" cy="1673448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0E4B1DE9-4175-9181-5379-1BD75D744321}"/>
              </a:ext>
            </a:extLst>
          </p:cNvPr>
          <p:cNvSpPr txBox="1">
            <a:spLocks/>
          </p:cNvSpPr>
          <p:nvPr/>
        </p:nvSpPr>
        <p:spPr>
          <a:xfrm>
            <a:off x="793100" y="1173380"/>
            <a:ext cx="9006219" cy="5079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Arial" panose="020B0604020202020204" pitchFamily="34" charset="0"/>
              <a:buAutoNum type="arabicPeriod"/>
            </a:pPr>
            <a:r>
              <a:rPr lang="ru-RU" sz="3000" dirty="0">
                <a:solidFill>
                  <a:srgbClr val="E8DFC5"/>
                </a:solidFill>
                <a:latin typeface="Montserrat" panose="00000500000000000000" pitchFamily="2" charset="-52"/>
              </a:rPr>
              <a:t>Хранить психическое здоровье</a:t>
            </a:r>
          </a:p>
          <a:p>
            <a:pPr marL="514350" indent="-514350" algn="l">
              <a:buFont typeface="Arial" panose="020B0604020202020204" pitchFamily="34" charset="0"/>
              <a:buAutoNum type="arabicPeriod"/>
            </a:pPr>
            <a:r>
              <a:rPr lang="ru-RU" sz="3000" dirty="0">
                <a:solidFill>
                  <a:srgbClr val="E8DFC5"/>
                </a:solidFill>
                <a:latin typeface="Montserrat" panose="00000500000000000000" pitchFamily="2" charset="-52"/>
              </a:rPr>
              <a:t>Распоряжаться своими мыслями</a:t>
            </a:r>
          </a:p>
          <a:p>
            <a:pPr marL="514350" indent="-514350" algn="l">
              <a:buFont typeface="Arial" panose="020B0604020202020204" pitchFamily="34" charset="0"/>
              <a:buAutoNum type="arabicPeriod"/>
            </a:pPr>
            <a:r>
              <a:rPr lang="ru-RU" sz="3000" dirty="0">
                <a:solidFill>
                  <a:srgbClr val="E8DFC5"/>
                </a:solidFill>
                <a:latin typeface="Montserrat" panose="00000500000000000000" pitchFamily="2" charset="-52"/>
              </a:rPr>
              <a:t>Управлять своими эмоциями</a:t>
            </a:r>
          </a:p>
          <a:p>
            <a:pPr marL="514350" indent="-514350" algn="l">
              <a:buFont typeface="Arial" panose="020B0604020202020204" pitchFamily="34" charset="0"/>
              <a:buAutoNum type="arabicPeriod"/>
            </a:pPr>
            <a:r>
              <a:rPr lang="ru-RU" sz="3000" dirty="0">
                <a:solidFill>
                  <a:srgbClr val="E8DFC5"/>
                </a:solidFill>
                <a:latin typeface="Montserrat" panose="00000500000000000000" pitchFamily="2" charset="-52"/>
              </a:rPr>
              <a:t>Управлять своим поведением </a:t>
            </a:r>
          </a:p>
          <a:p>
            <a:pPr marL="514350" indent="-514350" algn="l">
              <a:buFont typeface="Arial" panose="020B0604020202020204" pitchFamily="34" charset="0"/>
              <a:buAutoNum type="arabicPeriod"/>
            </a:pPr>
            <a:endParaRPr lang="ru-RU" sz="3000" dirty="0">
              <a:solidFill>
                <a:srgbClr val="E8DFC5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11001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CCE8F83-B07A-7D03-C644-D15D93CBAE68}"/>
              </a:ext>
            </a:extLst>
          </p:cNvPr>
          <p:cNvSpPr/>
          <p:nvPr/>
        </p:nvSpPr>
        <p:spPr>
          <a:xfrm>
            <a:off x="396000" y="1620000"/>
            <a:ext cx="11079479" cy="4728411"/>
          </a:xfrm>
          <a:prstGeom prst="rect">
            <a:avLst/>
          </a:prstGeom>
          <a:solidFill>
            <a:srgbClr val="303030"/>
          </a:solidFill>
          <a:ln>
            <a:solidFill>
              <a:srgbClr val="30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6B733E-2B91-E2A4-D3F7-3129324C3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0880" y="1583530"/>
            <a:ext cx="9591839" cy="46826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200" dirty="0">
              <a:solidFill>
                <a:srgbClr val="E8DFC5"/>
              </a:solidFill>
              <a:latin typeface="Montserrat" panose="00000500000000000000" pitchFamily="2" charset="-52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4000" dirty="0">
                <a:solidFill>
                  <a:srgbClr val="E8DFC5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“Служите друг другу, каждый тем даром, какой получил, как добрые домостроители многоразличной благодати Божией.” </a:t>
            </a:r>
          </a:p>
          <a:p>
            <a:pPr marL="0" indent="0" algn="r">
              <a:buNone/>
            </a:pPr>
            <a:r>
              <a:rPr lang="ru-RU" sz="4000" dirty="0">
                <a:solidFill>
                  <a:srgbClr val="E8DFC5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1 Петра 4:10</a:t>
            </a:r>
            <a:endParaRPr lang="ru-RU" sz="4000" dirty="0">
              <a:solidFill>
                <a:srgbClr val="E8DFC5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325B801-4E0D-358A-D191-14C1415958D9}"/>
              </a:ext>
            </a:extLst>
          </p:cNvPr>
          <p:cNvSpPr txBox="1">
            <a:spLocks/>
          </p:cNvSpPr>
          <p:nvPr/>
        </p:nvSpPr>
        <p:spPr>
          <a:xfrm>
            <a:off x="2044701" y="228600"/>
            <a:ext cx="9446260" cy="1354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E8DFC5"/>
                </a:solidFill>
                <a:latin typeface="Montserrat" panose="00000500000000000000" pitchFamily="2" charset="-52"/>
              </a:rPr>
              <a:t>УПРАВЛЯТЬ СВОИМ ПОВЕДЕНИЕМ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4742E23-9057-9D8E-0251-DC76BF5E5F21}"/>
              </a:ext>
            </a:extLst>
          </p:cNvPr>
          <p:cNvSpPr/>
          <p:nvPr/>
        </p:nvSpPr>
        <p:spPr>
          <a:xfrm rot="16200000">
            <a:off x="-970278" y="3417253"/>
            <a:ext cx="5816599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10EED7-973D-E45F-FDEE-90221264124B}"/>
              </a:ext>
            </a:extLst>
          </p:cNvPr>
          <p:cNvSpPr/>
          <p:nvPr/>
        </p:nvSpPr>
        <p:spPr>
          <a:xfrm flipV="1">
            <a:off x="386081" y="1583530"/>
            <a:ext cx="11079479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53F7686-90DD-F56D-98A3-6F2732ED9C12}"/>
              </a:ext>
            </a:extLst>
          </p:cNvPr>
          <p:cNvSpPr>
            <a:spLocks/>
          </p:cNvSpPr>
          <p:nvPr/>
        </p:nvSpPr>
        <p:spPr>
          <a:xfrm rot="16200000">
            <a:off x="8306715" y="6204600"/>
            <a:ext cx="1260000" cy="46800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8DBA0B-CC07-167A-9FBB-00EA34D51A8E}"/>
              </a:ext>
            </a:extLst>
          </p:cNvPr>
          <p:cNvSpPr/>
          <p:nvPr/>
        </p:nvSpPr>
        <p:spPr>
          <a:xfrm flipV="1">
            <a:off x="8365981" y="5971338"/>
            <a:ext cx="3816000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032F5927-0884-AC7D-4743-6873010ACA79}"/>
              </a:ext>
            </a:extLst>
          </p:cNvPr>
          <p:cNvGrpSpPr/>
          <p:nvPr/>
        </p:nvGrpSpPr>
        <p:grpSpPr>
          <a:xfrm>
            <a:off x="8377310" y="5598000"/>
            <a:ext cx="3816000" cy="1260000"/>
            <a:chOff x="8377310" y="5598000"/>
            <a:chExt cx="3816000" cy="1260000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83D1FF2B-142A-C361-A662-65468E5DEBDE}"/>
                </a:ext>
              </a:extLst>
            </p:cNvPr>
            <p:cNvSpPr>
              <a:spLocks/>
            </p:cNvSpPr>
            <p:nvPr/>
          </p:nvSpPr>
          <p:spPr>
            <a:xfrm rot="16200000">
              <a:off x="8318044" y="6204600"/>
              <a:ext cx="1260000" cy="46800"/>
            </a:xfrm>
            <a:prstGeom prst="rect">
              <a:avLst/>
            </a:prstGeom>
            <a:solidFill>
              <a:srgbClr val="E8DFC5"/>
            </a:solidFill>
            <a:ln>
              <a:solidFill>
                <a:srgbClr val="E8D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4485E129-9F94-32A2-DFE6-2C89FE2A614F}"/>
                </a:ext>
              </a:extLst>
            </p:cNvPr>
            <p:cNvSpPr/>
            <p:nvPr/>
          </p:nvSpPr>
          <p:spPr>
            <a:xfrm flipV="1">
              <a:off x="8377310" y="5971338"/>
              <a:ext cx="3816000" cy="45719"/>
            </a:xfrm>
            <a:prstGeom prst="rect">
              <a:avLst/>
            </a:prstGeom>
            <a:solidFill>
              <a:srgbClr val="E8DFC5"/>
            </a:solidFill>
            <a:ln>
              <a:solidFill>
                <a:srgbClr val="E8D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54398C8-CD3D-89F8-F167-D4A0F3CC6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1" y="547370"/>
            <a:ext cx="1524000" cy="1149668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rgbClr val="E8DFC5"/>
                </a:solidFill>
                <a:latin typeface="Montserrat" panose="00000500000000000000" pitchFamily="2" charset="-52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4152734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CCE8F83-B07A-7D03-C644-D15D93CBAE68}"/>
              </a:ext>
            </a:extLst>
          </p:cNvPr>
          <p:cNvSpPr/>
          <p:nvPr/>
        </p:nvSpPr>
        <p:spPr>
          <a:xfrm>
            <a:off x="396000" y="1620000"/>
            <a:ext cx="11079479" cy="4728411"/>
          </a:xfrm>
          <a:prstGeom prst="rect">
            <a:avLst/>
          </a:prstGeom>
          <a:solidFill>
            <a:srgbClr val="303030"/>
          </a:solidFill>
          <a:ln>
            <a:solidFill>
              <a:srgbClr val="30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AFD9E0-AC9A-9F22-E29A-F077F3323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1" y="547370"/>
            <a:ext cx="1524000" cy="1149668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rgbClr val="E8DFC5"/>
                </a:solidFill>
                <a:latin typeface="Montserrat" panose="00000500000000000000" pitchFamily="2" charset="-52"/>
              </a:rPr>
              <a:t>4.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6B733E-2B91-E2A4-D3F7-3129324C3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0881" y="1583531"/>
            <a:ext cx="950468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>
              <a:solidFill>
                <a:srgbClr val="E8DFC5"/>
              </a:solidFill>
              <a:latin typeface="Montserrat" panose="00000500000000000000" pitchFamily="2" charset="-52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3600" dirty="0">
                <a:solidFill>
                  <a:srgbClr val="E8DFC5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«Я верю, как делала это в течение многих лет, что здоровье наших людей значительно улучшится, если мы будем ставить Бога на первое и лучшее место во всем — в  аппетите, вкусовых и других привычек , за которыми следует тщательно следить”.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325B801-4E0D-358A-D191-14C1415958D9}"/>
              </a:ext>
            </a:extLst>
          </p:cNvPr>
          <p:cNvSpPr txBox="1">
            <a:spLocks/>
          </p:cNvSpPr>
          <p:nvPr/>
        </p:nvSpPr>
        <p:spPr>
          <a:xfrm>
            <a:off x="2002792" y="319980"/>
            <a:ext cx="98779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E8DFC5"/>
                </a:solidFill>
                <a:latin typeface="Montserrat" panose="00000500000000000000" pitchFamily="2" charset="-52"/>
              </a:rPr>
              <a:t>УПРАВЛЯТЬ СВОИМ ПОВЕДЕНИЕМ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4742E23-9057-9D8E-0251-DC76BF5E5F21}"/>
              </a:ext>
            </a:extLst>
          </p:cNvPr>
          <p:cNvSpPr/>
          <p:nvPr/>
        </p:nvSpPr>
        <p:spPr>
          <a:xfrm rot="16200000">
            <a:off x="-970278" y="3417253"/>
            <a:ext cx="5816599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10EED7-973D-E45F-FDEE-90221264124B}"/>
              </a:ext>
            </a:extLst>
          </p:cNvPr>
          <p:cNvSpPr/>
          <p:nvPr/>
        </p:nvSpPr>
        <p:spPr>
          <a:xfrm flipV="1">
            <a:off x="386080" y="1583530"/>
            <a:ext cx="11376000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1E1C7E1-DD59-5C1E-58D2-FD93B649F814}"/>
              </a:ext>
            </a:extLst>
          </p:cNvPr>
          <p:cNvGrpSpPr/>
          <p:nvPr/>
        </p:nvGrpSpPr>
        <p:grpSpPr>
          <a:xfrm rot="10800000">
            <a:off x="8244000" y="5511640"/>
            <a:ext cx="3816000" cy="1260000"/>
            <a:chOff x="8365981" y="5598000"/>
            <a:chExt cx="3816000" cy="126000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153F7686-90DD-F56D-98A3-6F2732ED9C12}"/>
                </a:ext>
              </a:extLst>
            </p:cNvPr>
            <p:cNvSpPr>
              <a:spLocks/>
            </p:cNvSpPr>
            <p:nvPr/>
          </p:nvSpPr>
          <p:spPr>
            <a:xfrm rot="16200000">
              <a:off x="8306715" y="6204600"/>
              <a:ext cx="1260000" cy="46800"/>
            </a:xfrm>
            <a:prstGeom prst="rect">
              <a:avLst/>
            </a:prstGeom>
            <a:solidFill>
              <a:srgbClr val="E8DFC5"/>
            </a:solidFill>
            <a:ln>
              <a:solidFill>
                <a:srgbClr val="E8D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CB8DBA0B-CC07-167A-9FBB-00EA34D51A8E}"/>
                </a:ext>
              </a:extLst>
            </p:cNvPr>
            <p:cNvSpPr/>
            <p:nvPr/>
          </p:nvSpPr>
          <p:spPr>
            <a:xfrm flipV="1">
              <a:off x="8365981" y="5971338"/>
              <a:ext cx="3816000" cy="45719"/>
            </a:xfrm>
            <a:prstGeom prst="rect">
              <a:avLst/>
            </a:prstGeom>
            <a:solidFill>
              <a:srgbClr val="E8DFC5"/>
            </a:solidFill>
            <a:ln>
              <a:solidFill>
                <a:srgbClr val="E8D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Объект 2">
            <a:extLst>
              <a:ext uri="{FF2B5EF4-FFF2-40B4-BE49-F238E27FC236}">
                <a16:creationId xmlns:a16="http://schemas.microsoft.com/office/drawing/2014/main" id="{BBC6BF52-A0A5-25A1-1090-958C44235EF9}"/>
              </a:ext>
            </a:extLst>
          </p:cNvPr>
          <p:cNvSpPr txBox="1">
            <a:spLocks/>
          </p:cNvSpPr>
          <p:nvPr/>
        </p:nvSpPr>
        <p:spPr>
          <a:xfrm rot="16200000">
            <a:off x="-25022" y="3717722"/>
            <a:ext cx="3510897" cy="544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>
                <a:solidFill>
                  <a:srgbClr val="E8DFC5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Эллен Уайт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9D8652CA-4FA6-F744-EBD5-C1F6CAB2F2F7}"/>
              </a:ext>
            </a:extLst>
          </p:cNvPr>
          <p:cNvSpPr txBox="1">
            <a:spLocks/>
          </p:cNvSpPr>
          <p:nvPr/>
        </p:nvSpPr>
        <p:spPr>
          <a:xfrm>
            <a:off x="3116179" y="6499275"/>
            <a:ext cx="8482263" cy="5447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>
                <a:solidFill>
                  <a:srgbClr val="E8DFC5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Письма и рукописи, том 4 (1883-1886), Письмо 92а, 1886</a:t>
            </a:r>
          </a:p>
        </p:txBody>
      </p:sp>
    </p:spTree>
    <p:extLst>
      <p:ext uri="{BB962C8B-B14F-4D97-AF65-F5344CB8AC3E}">
        <p14:creationId xmlns:p14="http://schemas.microsoft.com/office/powerpoint/2010/main" val="2087328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FFC59-B446-D934-A48A-64DBB6608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012000" cy="56624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E8DFC5"/>
                </a:solidFill>
                <a:latin typeface="Montserrat SemiBold" panose="00000700000000000000" pitchFamily="2" charset="-52"/>
              </a:rPr>
              <a:t>Здоровые привычки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064B8BF-57D5-EABF-DAA5-740BE30EEE83}"/>
              </a:ext>
            </a:extLst>
          </p:cNvPr>
          <p:cNvSpPr/>
          <p:nvPr/>
        </p:nvSpPr>
        <p:spPr>
          <a:xfrm flipV="1">
            <a:off x="476515" y="520523"/>
            <a:ext cx="5144526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93704EA-FB22-EA31-0C04-001034A60267}"/>
              </a:ext>
            </a:extLst>
          </p:cNvPr>
          <p:cNvSpPr/>
          <p:nvPr/>
        </p:nvSpPr>
        <p:spPr>
          <a:xfrm rot="16200000" flipV="1">
            <a:off x="7007259" y="3362885"/>
            <a:ext cx="6025840" cy="102772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0FECE37-FA0E-3807-D4BB-B4D124D628D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262" y="4963886"/>
            <a:ext cx="1673448" cy="1673448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0E4B1DE9-4175-9181-5379-1BD75D744321}"/>
              </a:ext>
            </a:extLst>
          </p:cNvPr>
          <p:cNvSpPr txBox="1">
            <a:spLocks/>
          </p:cNvSpPr>
          <p:nvPr/>
        </p:nvSpPr>
        <p:spPr>
          <a:xfrm>
            <a:off x="793100" y="1173380"/>
            <a:ext cx="9006219" cy="5079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Arial" panose="020B0604020202020204" pitchFamily="34" charset="0"/>
              <a:buAutoNum type="arabicPeriod"/>
            </a:pPr>
            <a:r>
              <a:rPr lang="ru-RU" sz="3000" dirty="0">
                <a:solidFill>
                  <a:srgbClr val="E8DFC5"/>
                </a:solidFill>
                <a:latin typeface="Montserrat" panose="00000500000000000000" pitchFamily="2" charset="-52"/>
              </a:rPr>
              <a:t>Хранить психическое здоровье</a:t>
            </a:r>
          </a:p>
          <a:p>
            <a:pPr marL="514350" indent="-514350" algn="l">
              <a:buFont typeface="Arial" panose="020B0604020202020204" pitchFamily="34" charset="0"/>
              <a:buAutoNum type="arabicPeriod"/>
            </a:pPr>
            <a:r>
              <a:rPr lang="ru-RU" sz="3000" dirty="0">
                <a:solidFill>
                  <a:srgbClr val="E8DFC5"/>
                </a:solidFill>
                <a:latin typeface="Montserrat" panose="00000500000000000000" pitchFamily="2" charset="-52"/>
              </a:rPr>
              <a:t>Распоряжаться своими мыслями</a:t>
            </a:r>
          </a:p>
          <a:p>
            <a:pPr marL="514350" indent="-514350" algn="l">
              <a:buFont typeface="Arial" panose="020B0604020202020204" pitchFamily="34" charset="0"/>
              <a:buAutoNum type="arabicPeriod"/>
            </a:pPr>
            <a:r>
              <a:rPr lang="ru-RU" sz="3000" dirty="0">
                <a:solidFill>
                  <a:srgbClr val="E8DFC5"/>
                </a:solidFill>
                <a:latin typeface="Montserrat" panose="00000500000000000000" pitchFamily="2" charset="-52"/>
              </a:rPr>
              <a:t>Управлять своими эмоциями</a:t>
            </a:r>
          </a:p>
          <a:p>
            <a:pPr marL="514350" indent="-514350" algn="l">
              <a:buFont typeface="Arial" panose="020B0604020202020204" pitchFamily="34" charset="0"/>
              <a:buAutoNum type="arabicPeriod"/>
            </a:pPr>
            <a:r>
              <a:rPr lang="ru-RU" sz="3000" dirty="0">
                <a:solidFill>
                  <a:srgbClr val="E8DFC5"/>
                </a:solidFill>
                <a:latin typeface="Montserrat" panose="00000500000000000000" pitchFamily="2" charset="-52"/>
              </a:rPr>
              <a:t>Управлять своим поведением </a:t>
            </a:r>
          </a:p>
          <a:p>
            <a:pPr marL="514350" indent="-514350" algn="l">
              <a:buFont typeface="Arial" panose="020B0604020202020204" pitchFamily="34" charset="0"/>
              <a:buAutoNum type="arabicPeriod"/>
            </a:pPr>
            <a:endParaRPr lang="ru-RU" sz="3000" dirty="0">
              <a:solidFill>
                <a:srgbClr val="E8DFC5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85003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CCE8F83-B07A-7D03-C644-D15D93CBAE68}"/>
              </a:ext>
            </a:extLst>
          </p:cNvPr>
          <p:cNvSpPr/>
          <p:nvPr/>
        </p:nvSpPr>
        <p:spPr>
          <a:xfrm>
            <a:off x="396000" y="1620000"/>
            <a:ext cx="11079479" cy="4728411"/>
          </a:xfrm>
          <a:prstGeom prst="rect">
            <a:avLst/>
          </a:prstGeom>
          <a:solidFill>
            <a:srgbClr val="303030"/>
          </a:solidFill>
          <a:ln>
            <a:solidFill>
              <a:srgbClr val="30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6B733E-2B91-E2A4-D3F7-3129324C3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5662" y="2877342"/>
            <a:ext cx="7305036" cy="21550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200" dirty="0">
              <a:solidFill>
                <a:srgbClr val="E8DFC5"/>
              </a:solidFill>
              <a:latin typeface="Montserrat" panose="00000500000000000000" pitchFamily="2" charset="-52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325B801-4E0D-358A-D191-14C1415958D9}"/>
              </a:ext>
            </a:extLst>
          </p:cNvPr>
          <p:cNvSpPr txBox="1">
            <a:spLocks/>
          </p:cNvSpPr>
          <p:nvPr/>
        </p:nvSpPr>
        <p:spPr>
          <a:xfrm>
            <a:off x="2044701" y="500062"/>
            <a:ext cx="84632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E8DFC5"/>
                </a:solidFill>
                <a:latin typeface="Montserrat" panose="00000500000000000000" pitchFamily="2" charset="-52"/>
              </a:rPr>
              <a:t>ЗДОРОВЫЕ ПРИВЫЧКИ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4742E23-9057-9D8E-0251-DC76BF5E5F21}"/>
              </a:ext>
            </a:extLst>
          </p:cNvPr>
          <p:cNvSpPr/>
          <p:nvPr/>
        </p:nvSpPr>
        <p:spPr>
          <a:xfrm rot="16200000">
            <a:off x="-970278" y="3417253"/>
            <a:ext cx="5816599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10EED7-973D-E45F-FDEE-90221264124B}"/>
              </a:ext>
            </a:extLst>
          </p:cNvPr>
          <p:cNvSpPr/>
          <p:nvPr/>
        </p:nvSpPr>
        <p:spPr>
          <a:xfrm flipV="1">
            <a:off x="386081" y="1583530"/>
            <a:ext cx="11079479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DA76139-F9A0-4EC2-4AEA-1C12983BA945}"/>
              </a:ext>
            </a:extLst>
          </p:cNvPr>
          <p:cNvGrpSpPr/>
          <p:nvPr/>
        </p:nvGrpSpPr>
        <p:grpSpPr>
          <a:xfrm>
            <a:off x="8365981" y="5598000"/>
            <a:ext cx="3816000" cy="1260000"/>
            <a:chOff x="8365981" y="5598000"/>
            <a:chExt cx="3816000" cy="126000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153F7686-90DD-F56D-98A3-6F2732ED9C12}"/>
                </a:ext>
              </a:extLst>
            </p:cNvPr>
            <p:cNvSpPr>
              <a:spLocks/>
            </p:cNvSpPr>
            <p:nvPr/>
          </p:nvSpPr>
          <p:spPr>
            <a:xfrm rot="16200000">
              <a:off x="8306715" y="6204600"/>
              <a:ext cx="1260000" cy="46800"/>
            </a:xfrm>
            <a:prstGeom prst="rect">
              <a:avLst/>
            </a:prstGeom>
            <a:solidFill>
              <a:srgbClr val="E8DFC5"/>
            </a:solidFill>
            <a:ln>
              <a:solidFill>
                <a:srgbClr val="E8D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CB8DBA0B-CC07-167A-9FBB-00EA34D51A8E}"/>
                </a:ext>
              </a:extLst>
            </p:cNvPr>
            <p:cNvSpPr/>
            <p:nvPr/>
          </p:nvSpPr>
          <p:spPr>
            <a:xfrm flipV="1">
              <a:off x="8365981" y="5971338"/>
              <a:ext cx="3816000" cy="45719"/>
            </a:xfrm>
            <a:prstGeom prst="rect">
              <a:avLst/>
            </a:prstGeom>
            <a:solidFill>
              <a:srgbClr val="E8DFC5"/>
            </a:solidFill>
            <a:ln>
              <a:solidFill>
                <a:srgbClr val="E8D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26946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CCE8F83-B07A-7D03-C644-D15D93CBAE68}"/>
              </a:ext>
            </a:extLst>
          </p:cNvPr>
          <p:cNvSpPr/>
          <p:nvPr/>
        </p:nvSpPr>
        <p:spPr>
          <a:xfrm>
            <a:off x="396000" y="1620000"/>
            <a:ext cx="11079479" cy="4728411"/>
          </a:xfrm>
          <a:prstGeom prst="rect">
            <a:avLst/>
          </a:prstGeom>
          <a:solidFill>
            <a:srgbClr val="303030"/>
          </a:solidFill>
          <a:ln>
            <a:solidFill>
              <a:srgbClr val="30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6B733E-2B91-E2A4-D3F7-3129324C3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1651" y="2577590"/>
            <a:ext cx="4542571" cy="599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E8DFC5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Психическое здоровье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325B801-4E0D-358A-D191-14C1415958D9}"/>
              </a:ext>
            </a:extLst>
          </p:cNvPr>
          <p:cNvSpPr txBox="1">
            <a:spLocks/>
          </p:cNvSpPr>
          <p:nvPr/>
        </p:nvSpPr>
        <p:spPr>
          <a:xfrm>
            <a:off x="2044701" y="500062"/>
            <a:ext cx="84632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E8DFC5"/>
                </a:solidFill>
                <a:latin typeface="Montserrat" panose="00000500000000000000" pitchFamily="2" charset="-52"/>
              </a:rPr>
              <a:t>ЗДОРОВЫЕ ПРИВЫЧКИ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4742E23-9057-9D8E-0251-DC76BF5E5F21}"/>
              </a:ext>
            </a:extLst>
          </p:cNvPr>
          <p:cNvSpPr/>
          <p:nvPr/>
        </p:nvSpPr>
        <p:spPr>
          <a:xfrm rot="16200000">
            <a:off x="-970278" y="3417253"/>
            <a:ext cx="5816599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10EED7-973D-E45F-FDEE-90221264124B}"/>
              </a:ext>
            </a:extLst>
          </p:cNvPr>
          <p:cNvSpPr/>
          <p:nvPr/>
        </p:nvSpPr>
        <p:spPr>
          <a:xfrm flipV="1">
            <a:off x="386081" y="1583530"/>
            <a:ext cx="11079479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DA76139-F9A0-4EC2-4AEA-1C12983BA945}"/>
              </a:ext>
            </a:extLst>
          </p:cNvPr>
          <p:cNvGrpSpPr/>
          <p:nvPr/>
        </p:nvGrpSpPr>
        <p:grpSpPr>
          <a:xfrm>
            <a:off x="8365981" y="5598000"/>
            <a:ext cx="3816000" cy="1260000"/>
            <a:chOff x="8365981" y="5598000"/>
            <a:chExt cx="3816000" cy="126000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153F7686-90DD-F56D-98A3-6F2732ED9C12}"/>
                </a:ext>
              </a:extLst>
            </p:cNvPr>
            <p:cNvSpPr>
              <a:spLocks/>
            </p:cNvSpPr>
            <p:nvPr/>
          </p:nvSpPr>
          <p:spPr>
            <a:xfrm rot="16200000">
              <a:off x="8306715" y="6204600"/>
              <a:ext cx="1260000" cy="46800"/>
            </a:xfrm>
            <a:prstGeom prst="rect">
              <a:avLst/>
            </a:prstGeom>
            <a:solidFill>
              <a:srgbClr val="E8DFC5"/>
            </a:solidFill>
            <a:ln>
              <a:solidFill>
                <a:srgbClr val="E8D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CB8DBA0B-CC07-167A-9FBB-00EA34D51A8E}"/>
                </a:ext>
              </a:extLst>
            </p:cNvPr>
            <p:cNvSpPr/>
            <p:nvPr/>
          </p:nvSpPr>
          <p:spPr>
            <a:xfrm flipV="1">
              <a:off x="8365981" y="5971338"/>
              <a:ext cx="3816000" cy="45719"/>
            </a:xfrm>
            <a:prstGeom prst="rect">
              <a:avLst/>
            </a:prstGeom>
            <a:solidFill>
              <a:srgbClr val="E8DFC5"/>
            </a:solidFill>
            <a:ln>
              <a:solidFill>
                <a:srgbClr val="E8D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Объект 2">
            <a:extLst>
              <a:ext uri="{FF2B5EF4-FFF2-40B4-BE49-F238E27FC236}">
                <a16:creationId xmlns:a16="http://schemas.microsoft.com/office/drawing/2014/main" id="{6CB9D11D-F7CF-EADA-BFE5-E706584A0925}"/>
              </a:ext>
            </a:extLst>
          </p:cNvPr>
          <p:cNvSpPr txBox="1">
            <a:spLocks/>
          </p:cNvSpPr>
          <p:nvPr/>
        </p:nvSpPr>
        <p:spPr>
          <a:xfrm>
            <a:off x="2783138" y="3435065"/>
            <a:ext cx="1326314" cy="599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E8DFC5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мысли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48D53E6B-5047-59B9-236C-013C82F76DAC}"/>
              </a:ext>
            </a:extLst>
          </p:cNvPr>
          <p:cNvSpPr txBox="1">
            <a:spLocks/>
          </p:cNvSpPr>
          <p:nvPr/>
        </p:nvSpPr>
        <p:spPr>
          <a:xfrm>
            <a:off x="5731411" y="4032141"/>
            <a:ext cx="1372034" cy="599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E8DFC5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чувства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1AD1839A-A4E4-8218-C5A3-B885A3C62028}"/>
              </a:ext>
            </a:extLst>
          </p:cNvPr>
          <p:cNvSpPr txBox="1">
            <a:spLocks/>
          </p:cNvSpPr>
          <p:nvPr/>
        </p:nvSpPr>
        <p:spPr>
          <a:xfrm>
            <a:off x="8820977" y="3403176"/>
            <a:ext cx="1820468" cy="599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E8DFC5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поведение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976E238B-E5EA-DC2A-97E5-C33EB7B80D3C}"/>
              </a:ext>
            </a:extLst>
          </p:cNvPr>
          <p:cNvCxnSpPr>
            <a:cxnSpLocks/>
          </p:cNvCxnSpPr>
          <p:nvPr/>
        </p:nvCxnSpPr>
        <p:spPr>
          <a:xfrm flipV="1">
            <a:off x="3593912" y="3006489"/>
            <a:ext cx="1321488" cy="509426"/>
          </a:xfrm>
          <a:prstGeom prst="straightConnector1">
            <a:avLst/>
          </a:prstGeom>
          <a:ln>
            <a:solidFill>
              <a:srgbClr val="E8DFC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CC598A8B-CE12-2817-2411-8C91F156D602}"/>
              </a:ext>
            </a:extLst>
          </p:cNvPr>
          <p:cNvCxnSpPr>
            <a:cxnSpLocks/>
          </p:cNvCxnSpPr>
          <p:nvPr/>
        </p:nvCxnSpPr>
        <p:spPr>
          <a:xfrm flipV="1">
            <a:off x="6400813" y="3129120"/>
            <a:ext cx="0" cy="892251"/>
          </a:xfrm>
          <a:prstGeom prst="straightConnector1">
            <a:avLst/>
          </a:prstGeom>
          <a:ln>
            <a:solidFill>
              <a:srgbClr val="E8DFC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21C41BA8-80C0-260E-6EE0-8211B0C0B746}"/>
              </a:ext>
            </a:extLst>
          </p:cNvPr>
          <p:cNvCxnSpPr>
            <a:cxnSpLocks/>
          </p:cNvCxnSpPr>
          <p:nvPr/>
        </p:nvCxnSpPr>
        <p:spPr>
          <a:xfrm flipH="1" flipV="1">
            <a:off x="7797539" y="3006489"/>
            <a:ext cx="1358493" cy="433623"/>
          </a:xfrm>
          <a:prstGeom prst="straightConnector1">
            <a:avLst/>
          </a:prstGeom>
          <a:ln>
            <a:solidFill>
              <a:srgbClr val="E8DFC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89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CCE8F83-B07A-7D03-C644-D15D93CBAE68}"/>
              </a:ext>
            </a:extLst>
          </p:cNvPr>
          <p:cNvSpPr/>
          <p:nvPr/>
        </p:nvSpPr>
        <p:spPr>
          <a:xfrm>
            <a:off x="396000" y="1620000"/>
            <a:ext cx="11079479" cy="4728411"/>
          </a:xfrm>
          <a:prstGeom prst="rect">
            <a:avLst/>
          </a:prstGeom>
          <a:solidFill>
            <a:srgbClr val="303030"/>
          </a:solidFill>
          <a:ln>
            <a:solidFill>
              <a:srgbClr val="30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6B733E-2B91-E2A4-D3F7-3129324C3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1651" y="2577590"/>
            <a:ext cx="4542571" cy="599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E8DFC5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Психическое здоровье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325B801-4E0D-358A-D191-14C1415958D9}"/>
              </a:ext>
            </a:extLst>
          </p:cNvPr>
          <p:cNvSpPr txBox="1">
            <a:spLocks/>
          </p:cNvSpPr>
          <p:nvPr/>
        </p:nvSpPr>
        <p:spPr>
          <a:xfrm>
            <a:off x="2044701" y="500062"/>
            <a:ext cx="84632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E8DFC5"/>
                </a:solidFill>
                <a:latin typeface="Montserrat" panose="00000500000000000000" pitchFamily="2" charset="-52"/>
              </a:rPr>
              <a:t>ЗДОРОВЫЕ ПРИВЫЧКИ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4742E23-9057-9D8E-0251-DC76BF5E5F21}"/>
              </a:ext>
            </a:extLst>
          </p:cNvPr>
          <p:cNvSpPr/>
          <p:nvPr/>
        </p:nvSpPr>
        <p:spPr>
          <a:xfrm rot="16200000">
            <a:off x="-970278" y="3417253"/>
            <a:ext cx="5816599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10EED7-973D-E45F-FDEE-90221264124B}"/>
              </a:ext>
            </a:extLst>
          </p:cNvPr>
          <p:cNvSpPr/>
          <p:nvPr/>
        </p:nvSpPr>
        <p:spPr>
          <a:xfrm flipV="1">
            <a:off x="386081" y="1583530"/>
            <a:ext cx="11079479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DA76139-F9A0-4EC2-4AEA-1C12983BA945}"/>
              </a:ext>
            </a:extLst>
          </p:cNvPr>
          <p:cNvGrpSpPr/>
          <p:nvPr/>
        </p:nvGrpSpPr>
        <p:grpSpPr>
          <a:xfrm>
            <a:off x="8365981" y="5598000"/>
            <a:ext cx="3816000" cy="1260000"/>
            <a:chOff x="8365981" y="5598000"/>
            <a:chExt cx="3816000" cy="126000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153F7686-90DD-F56D-98A3-6F2732ED9C12}"/>
                </a:ext>
              </a:extLst>
            </p:cNvPr>
            <p:cNvSpPr>
              <a:spLocks/>
            </p:cNvSpPr>
            <p:nvPr/>
          </p:nvSpPr>
          <p:spPr>
            <a:xfrm rot="16200000">
              <a:off x="8306715" y="6204600"/>
              <a:ext cx="1260000" cy="46800"/>
            </a:xfrm>
            <a:prstGeom prst="rect">
              <a:avLst/>
            </a:prstGeom>
            <a:solidFill>
              <a:srgbClr val="E8DFC5"/>
            </a:solidFill>
            <a:ln>
              <a:solidFill>
                <a:srgbClr val="E8D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CB8DBA0B-CC07-167A-9FBB-00EA34D51A8E}"/>
                </a:ext>
              </a:extLst>
            </p:cNvPr>
            <p:cNvSpPr/>
            <p:nvPr/>
          </p:nvSpPr>
          <p:spPr>
            <a:xfrm flipV="1">
              <a:off x="8365981" y="5971338"/>
              <a:ext cx="3816000" cy="45719"/>
            </a:xfrm>
            <a:prstGeom prst="rect">
              <a:avLst/>
            </a:prstGeom>
            <a:solidFill>
              <a:srgbClr val="E8DFC5"/>
            </a:solidFill>
            <a:ln>
              <a:solidFill>
                <a:srgbClr val="E8D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Объект 2">
            <a:extLst>
              <a:ext uri="{FF2B5EF4-FFF2-40B4-BE49-F238E27FC236}">
                <a16:creationId xmlns:a16="http://schemas.microsoft.com/office/drawing/2014/main" id="{6CB9D11D-F7CF-EADA-BFE5-E706584A0925}"/>
              </a:ext>
            </a:extLst>
          </p:cNvPr>
          <p:cNvSpPr txBox="1">
            <a:spLocks/>
          </p:cNvSpPr>
          <p:nvPr/>
        </p:nvSpPr>
        <p:spPr>
          <a:xfrm>
            <a:off x="2783138" y="3435065"/>
            <a:ext cx="1326314" cy="599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E8DFC5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мысли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48D53E6B-5047-59B9-236C-013C82F76DAC}"/>
              </a:ext>
            </a:extLst>
          </p:cNvPr>
          <p:cNvSpPr txBox="1">
            <a:spLocks/>
          </p:cNvSpPr>
          <p:nvPr/>
        </p:nvSpPr>
        <p:spPr>
          <a:xfrm>
            <a:off x="5731411" y="4032141"/>
            <a:ext cx="1372034" cy="599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E8DFC5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чувства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1AD1839A-A4E4-8218-C5A3-B885A3C62028}"/>
              </a:ext>
            </a:extLst>
          </p:cNvPr>
          <p:cNvSpPr txBox="1">
            <a:spLocks/>
          </p:cNvSpPr>
          <p:nvPr/>
        </p:nvSpPr>
        <p:spPr>
          <a:xfrm>
            <a:off x="8820977" y="3403176"/>
            <a:ext cx="1820468" cy="599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E8DFC5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поведение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976E238B-E5EA-DC2A-97E5-C33EB7B80D3C}"/>
              </a:ext>
            </a:extLst>
          </p:cNvPr>
          <p:cNvCxnSpPr>
            <a:cxnSpLocks/>
          </p:cNvCxnSpPr>
          <p:nvPr/>
        </p:nvCxnSpPr>
        <p:spPr>
          <a:xfrm flipV="1">
            <a:off x="3593912" y="3006489"/>
            <a:ext cx="1321488" cy="509426"/>
          </a:xfrm>
          <a:prstGeom prst="straightConnector1">
            <a:avLst/>
          </a:prstGeom>
          <a:ln>
            <a:solidFill>
              <a:srgbClr val="E8DFC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CC598A8B-CE12-2817-2411-8C91F156D602}"/>
              </a:ext>
            </a:extLst>
          </p:cNvPr>
          <p:cNvCxnSpPr>
            <a:cxnSpLocks/>
          </p:cNvCxnSpPr>
          <p:nvPr/>
        </p:nvCxnSpPr>
        <p:spPr>
          <a:xfrm flipV="1">
            <a:off x="6400813" y="3129120"/>
            <a:ext cx="0" cy="892251"/>
          </a:xfrm>
          <a:prstGeom prst="straightConnector1">
            <a:avLst/>
          </a:prstGeom>
          <a:ln>
            <a:solidFill>
              <a:srgbClr val="E8DFC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21C41BA8-80C0-260E-6EE0-8211B0C0B746}"/>
              </a:ext>
            </a:extLst>
          </p:cNvPr>
          <p:cNvCxnSpPr>
            <a:cxnSpLocks/>
          </p:cNvCxnSpPr>
          <p:nvPr/>
        </p:nvCxnSpPr>
        <p:spPr>
          <a:xfrm flipH="1" flipV="1">
            <a:off x="7797539" y="3006489"/>
            <a:ext cx="1358493" cy="433623"/>
          </a:xfrm>
          <a:prstGeom prst="straightConnector1">
            <a:avLst/>
          </a:prstGeom>
          <a:ln>
            <a:solidFill>
              <a:srgbClr val="E8DFC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604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CCE8F83-B07A-7D03-C644-D15D93CBAE68}"/>
              </a:ext>
            </a:extLst>
          </p:cNvPr>
          <p:cNvSpPr/>
          <p:nvPr/>
        </p:nvSpPr>
        <p:spPr>
          <a:xfrm>
            <a:off x="396000" y="1620000"/>
            <a:ext cx="11079479" cy="4728411"/>
          </a:xfrm>
          <a:prstGeom prst="rect">
            <a:avLst/>
          </a:prstGeom>
          <a:solidFill>
            <a:srgbClr val="303030"/>
          </a:solidFill>
          <a:ln>
            <a:solidFill>
              <a:srgbClr val="30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6B733E-2B91-E2A4-D3F7-3129324C3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0801" y="1629249"/>
            <a:ext cx="9504678" cy="43420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200" dirty="0">
              <a:solidFill>
                <a:srgbClr val="E8DFC5"/>
              </a:solidFill>
              <a:latin typeface="Montserrat" panose="00000500000000000000" pitchFamily="2" charset="-52"/>
            </a:endParaRPr>
          </a:p>
          <a:p>
            <a:pPr marL="0" indent="0">
              <a:buNone/>
            </a:pPr>
            <a:r>
              <a:rPr lang="ru-RU" sz="3600" dirty="0">
                <a:solidFill>
                  <a:srgbClr val="E8DFC5"/>
                </a:solidFill>
                <a:latin typeface="Montserrat" panose="00000500000000000000" pitchFamily="2" charset="-52"/>
              </a:rPr>
              <a:t>“Потому что, каковы мысли в душе его, таков и он” </a:t>
            </a:r>
          </a:p>
          <a:p>
            <a:pPr marL="0" indent="0" algn="r">
              <a:buNone/>
            </a:pPr>
            <a:r>
              <a:rPr lang="ru-RU" sz="3600" dirty="0">
                <a:solidFill>
                  <a:srgbClr val="E8DFC5"/>
                </a:solidFill>
                <a:latin typeface="Montserrat" panose="00000500000000000000" pitchFamily="2" charset="-52"/>
              </a:rPr>
              <a:t>Притчи 23:7</a:t>
            </a:r>
          </a:p>
          <a:p>
            <a:pPr marL="0" indent="0">
              <a:buNone/>
            </a:pPr>
            <a:endParaRPr lang="ru-RU" sz="3600" dirty="0">
              <a:solidFill>
                <a:srgbClr val="E8DFC5"/>
              </a:solidFill>
              <a:latin typeface="Montserrat" panose="00000500000000000000" pitchFamily="2" charset="-52"/>
            </a:endParaRPr>
          </a:p>
          <a:p>
            <a:pPr marL="0" indent="0">
              <a:buNone/>
            </a:pPr>
            <a:r>
              <a:rPr lang="ru-RU" sz="3600" dirty="0">
                <a:solidFill>
                  <a:srgbClr val="E8DFC5"/>
                </a:solidFill>
                <a:latin typeface="Montserrat" panose="00000500000000000000" pitchFamily="2" charset="-52"/>
              </a:rPr>
              <a:t>“Всякий благоразумный действует с знанием” </a:t>
            </a:r>
          </a:p>
          <a:p>
            <a:pPr marL="0" indent="0" algn="r">
              <a:buNone/>
            </a:pPr>
            <a:r>
              <a:rPr lang="ru-RU" sz="3600" dirty="0">
                <a:solidFill>
                  <a:srgbClr val="E8DFC5"/>
                </a:solidFill>
                <a:latin typeface="Montserrat" panose="00000500000000000000" pitchFamily="2" charset="-52"/>
              </a:rPr>
              <a:t>Притчи 13:16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325B801-4E0D-358A-D191-14C1415958D9}"/>
              </a:ext>
            </a:extLst>
          </p:cNvPr>
          <p:cNvSpPr txBox="1">
            <a:spLocks/>
          </p:cNvSpPr>
          <p:nvPr/>
        </p:nvSpPr>
        <p:spPr>
          <a:xfrm>
            <a:off x="2044701" y="500062"/>
            <a:ext cx="84632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E8DFC5"/>
                </a:solidFill>
                <a:latin typeface="Montserrat" panose="00000500000000000000" pitchFamily="2" charset="-52"/>
              </a:rPr>
              <a:t>ЗДОРОВЫЕ ПРИВЫЧКИ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4742E23-9057-9D8E-0251-DC76BF5E5F21}"/>
              </a:ext>
            </a:extLst>
          </p:cNvPr>
          <p:cNvSpPr/>
          <p:nvPr/>
        </p:nvSpPr>
        <p:spPr>
          <a:xfrm rot="16200000">
            <a:off x="-970278" y="3417253"/>
            <a:ext cx="5816599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10EED7-973D-E45F-FDEE-90221264124B}"/>
              </a:ext>
            </a:extLst>
          </p:cNvPr>
          <p:cNvSpPr/>
          <p:nvPr/>
        </p:nvSpPr>
        <p:spPr>
          <a:xfrm flipV="1">
            <a:off x="386081" y="1583530"/>
            <a:ext cx="11079479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DA76139-F9A0-4EC2-4AEA-1C12983BA945}"/>
              </a:ext>
            </a:extLst>
          </p:cNvPr>
          <p:cNvGrpSpPr/>
          <p:nvPr/>
        </p:nvGrpSpPr>
        <p:grpSpPr>
          <a:xfrm>
            <a:off x="8365981" y="5598000"/>
            <a:ext cx="3816000" cy="1260000"/>
            <a:chOff x="8365981" y="5598000"/>
            <a:chExt cx="3816000" cy="126000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153F7686-90DD-F56D-98A3-6F2732ED9C12}"/>
                </a:ext>
              </a:extLst>
            </p:cNvPr>
            <p:cNvSpPr>
              <a:spLocks/>
            </p:cNvSpPr>
            <p:nvPr/>
          </p:nvSpPr>
          <p:spPr>
            <a:xfrm rot="16200000">
              <a:off x="8306715" y="6204600"/>
              <a:ext cx="1260000" cy="46800"/>
            </a:xfrm>
            <a:prstGeom prst="rect">
              <a:avLst/>
            </a:prstGeom>
            <a:solidFill>
              <a:srgbClr val="E8DFC5"/>
            </a:solidFill>
            <a:ln>
              <a:solidFill>
                <a:srgbClr val="E8D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CB8DBA0B-CC07-167A-9FBB-00EA34D51A8E}"/>
                </a:ext>
              </a:extLst>
            </p:cNvPr>
            <p:cNvSpPr/>
            <p:nvPr/>
          </p:nvSpPr>
          <p:spPr>
            <a:xfrm flipV="1">
              <a:off x="8365981" y="5971338"/>
              <a:ext cx="3816000" cy="45719"/>
            </a:xfrm>
            <a:prstGeom prst="rect">
              <a:avLst/>
            </a:prstGeom>
            <a:solidFill>
              <a:srgbClr val="E8DFC5"/>
            </a:solidFill>
            <a:ln>
              <a:solidFill>
                <a:srgbClr val="E8D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83892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CCE8F83-B07A-7D03-C644-D15D93CBAE68}"/>
              </a:ext>
            </a:extLst>
          </p:cNvPr>
          <p:cNvSpPr/>
          <p:nvPr/>
        </p:nvSpPr>
        <p:spPr>
          <a:xfrm>
            <a:off x="396000" y="1620000"/>
            <a:ext cx="11079479" cy="4728411"/>
          </a:xfrm>
          <a:prstGeom prst="rect">
            <a:avLst/>
          </a:prstGeom>
          <a:solidFill>
            <a:srgbClr val="303030"/>
          </a:solidFill>
          <a:ln>
            <a:solidFill>
              <a:srgbClr val="30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6B733E-2B91-E2A4-D3F7-3129324C3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0881" y="1292382"/>
            <a:ext cx="9504680" cy="50338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dirty="0">
              <a:solidFill>
                <a:srgbClr val="E8DFC5"/>
              </a:solidFill>
              <a:latin typeface="Montserrat" panose="00000500000000000000" pitchFamily="2" charset="-52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rgbClr val="E8DFC5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“</a:t>
            </a:r>
            <a:r>
              <a:rPr lang="ru-RU" sz="3600" dirty="0">
                <a:solidFill>
                  <a:srgbClr val="E8DFC5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Если мысли неверны, чувства будут неправильными, а мысли и чувства в совокупности составляют моральный облик. .  Если вы поддадитесь своим впечатлениям и позволите своим мыслям течь по руслу подозрений, сомнений и ропота, вы будете одним из самых несчастных смертных, и ваши жизни окажутся неудачными”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325B801-4E0D-358A-D191-14C1415958D9}"/>
              </a:ext>
            </a:extLst>
          </p:cNvPr>
          <p:cNvSpPr txBox="1">
            <a:spLocks/>
          </p:cNvSpPr>
          <p:nvPr/>
        </p:nvSpPr>
        <p:spPr>
          <a:xfrm>
            <a:off x="2044701" y="500062"/>
            <a:ext cx="98779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E8DFC5"/>
                </a:solidFill>
                <a:latin typeface="Montserrat" panose="00000500000000000000" pitchFamily="2" charset="-52"/>
              </a:rPr>
              <a:t>ЗДОРОВЫЕ ПРИВЫЧКИ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4742E23-9057-9D8E-0251-DC76BF5E5F21}"/>
              </a:ext>
            </a:extLst>
          </p:cNvPr>
          <p:cNvSpPr/>
          <p:nvPr/>
        </p:nvSpPr>
        <p:spPr>
          <a:xfrm rot="16200000">
            <a:off x="-970278" y="3417253"/>
            <a:ext cx="5816599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10EED7-973D-E45F-FDEE-90221264124B}"/>
              </a:ext>
            </a:extLst>
          </p:cNvPr>
          <p:cNvSpPr/>
          <p:nvPr/>
        </p:nvSpPr>
        <p:spPr>
          <a:xfrm flipV="1">
            <a:off x="386080" y="1583530"/>
            <a:ext cx="11376000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1E1C7E1-DD59-5C1E-58D2-FD93B649F814}"/>
              </a:ext>
            </a:extLst>
          </p:cNvPr>
          <p:cNvGrpSpPr/>
          <p:nvPr/>
        </p:nvGrpSpPr>
        <p:grpSpPr>
          <a:xfrm rot="10800000">
            <a:off x="8244000" y="5511640"/>
            <a:ext cx="3816000" cy="1260000"/>
            <a:chOff x="8365981" y="5598000"/>
            <a:chExt cx="3816000" cy="126000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153F7686-90DD-F56D-98A3-6F2732ED9C12}"/>
                </a:ext>
              </a:extLst>
            </p:cNvPr>
            <p:cNvSpPr>
              <a:spLocks/>
            </p:cNvSpPr>
            <p:nvPr/>
          </p:nvSpPr>
          <p:spPr>
            <a:xfrm rot="16200000">
              <a:off x="8306715" y="6204600"/>
              <a:ext cx="1260000" cy="46800"/>
            </a:xfrm>
            <a:prstGeom prst="rect">
              <a:avLst/>
            </a:prstGeom>
            <a:solidFill>
              <a:srgbClr val="E8DFC5"/>
            </a:solidFill>
            <a:ln>
              <a:solidFill>
                <a:srgbClr val="E8D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CB8DBA0B-CC07-167A-9FBB-00EA34D51A8E}"/>
                </a:ext>
              </a:extLst>
            </p:cNvPr>
            <p:cNvSpPr/>
            <p:nvPr/>
          </p:nvSpPr>
          <p:spPr>
            <a:xfrm flipV="1">
              <a:off x="8365981" y="5971338"/>
              <a:ext cx="3816000" cy="45719"/>
            </a:xfrm>
            <a:prstGeom prst="rect">
              <a:avLst/>
            </a:prstGeom>
            <a:solidFill>
              <a:srgbClr val="E8DFC5"/>
            </a:solidFill>
            <a:ln>
              <a:solidFill>
                <a:srgbClr val="E8D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Объект 2">
            <a:extLst>
              <a:ext uri="{FF2B5EF4-FFF2-40B4-BE49-F238E27FC236}">
                <a16:creationId xmlns:a16="http://schemas.microsoft.com/office/drawing/2014/main" id="{BBC6BF52-A0A5-25A1-1090-958C44235EF9}"/>
              </a:ext>
            </a:extLst>
          </p:cNvPr>
          <p:cNvSpPr txBox="1">
            <a:spLocks/>
          </p:cNvSpPr>
          <p:nvPr/>
        </p:nvSpPr>
        <p:spPr>
          <a:xfrm rot="16200000">
            <a:off x="-25022" y="3717722"/>
            <a:ext cx="3510897" cy="544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>
                <a:solidFill>
                  <a:srgbClr val="E8DFC5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Эллен Уайт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0062022-8D41-7976-4B5E-D63BCEFB2F33}"/>
              </a:ext>
            </a:extLst>
          </p:cNvPr>
          <p:cNvSpPr txBox="1">
            <a:spLocks/>
          </p:cNvSpPr>
          <p:nvPr/>
        </p:nvSpPr>
        <p:spPr>
          <a:xfrm>
            <a:off x="6096000" y="6499275"/>
            <a:ext cx="4928222" cy="358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>
                <a:solidFill>
                  <a:srgbClr val="E8DFC5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Свидетельства для церкви, т.5</a:t>
            </a:r>
          </a:p>
        </p:txBody>
      </p:sp>
    </p:spTree>
    <p:extLst>
      <p:ext uri="{BB962C8B-B14F-4D97-AF65-F5344CB8AC3E}">
        <p14:creationId xmlns:p14="http://schemas.microsoft.com/office/powerpoint/2010/main" val="970418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FFC59-B446-D934-A48A-64DBB6608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012000" cy="56624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E8DFC5"/>
                </a:solidFill>
                <a:latin typeface="Montserrat SemiBold" panose="00000700000000000000" pitchFamily="2" charset="-52"/>
              </a:rPr>
              <a:t>Здоровые привычки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064B8BF-57D5-EABF-DAA5-740BE30EEE83}"/>
              </a:ext>
            </a:extLst>
          </p:cNvPr>
          <p:cNvSpPr/>
          <p:nvPr/>
        </p:nvSpPr>
        <p:spPr>
          <a:xfrm flipV="1">
            <a:off x="476515" y="520523"/>
            <a:ext cx="5144526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93704EA-FB22-EA31-0C04-001034A60267}"/>
              </a:ext>
            </a:extLst>
          </p:cNvPr>
          <p:cNvSpPr/>
          <p:nvPr/>
        </p:nvSpPr>
        <p:spPr>
          <a:xfrm rot="16200000" flipV="1">
            <a:off x="7007259" y="3362885"/>
            <a:ext cx="6025840" cy="102772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0FECE37-FA0E-3807-D4BB-B4D124D628D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262" y="4963886"/>
            <a:ext cx="1673448" cy="1673448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0E4B1DE9-4175-9181-5379-1BD75D744321}"/>
              </a:ext>
            </a:extLst>
          </p:cNvPr>
          <p:cNvSpPr txBox="1">
            <a:spLocks/>
          </p:cNvSpPr>
          <p:nvPr/>
        </p:nvSpPr>
        <p:spPr>
          <a:xfrm>
            <a:off x="793100" y="1173380"/>
            <a:ext cx="9006219" cy="5079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Arial" panose="020B0604020202020204" pitchFamily="34" charset="0"/>
              <a:buAutoNum type="arabicPeriod"/>
            </a:pPr>
            <a:r>
              <a:rPr lang="ru-RU" sz="3000" dirty="0">
                <a:solidFill>
                  <a:srgbClr val="E8DFC5"/>
                </a:solidFill>
                <a:latin typeface="Montserrat" panose="00000500000000000000" pitchFamily="2" charset="-52"/>
              </a:rPr>
              <a:t>Хранить психическое здоровье</a:t>
            </a:r>
          </a:p>
          <a:p>
            <a:pPr marL="514350" indent="-514350" algn="l">
              <a:buFont typeface="Arial" panose="020B0604020202020204" pitchFamily="34" charset="0"/>
              <a:buAutoNum type="arabicPeriod"/>
            </a:pPr>
            <a:endParaRPr lang="ru-RU" sz="3000" dirty="0">
              <a:solidFill>
                <a:srgbClr val="E8DFC5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01682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CCE8F83-B07A-7D03-C644-D15D93CBAE68}"/>
              </a:ext>
            </a:extLst>
          </p:cNvPr>
          <p:cNvSpPr/>
          <p:nvPr/>
        </p:nvSpPr>
        <p:spPr>
          <a:xfrm>
            <a:off x="396000" y="1620000"/>
            <a:ext cx="11079479" cy="4728411"/>
          </a:xfrm>
          <a:prstGeom prst="rect">
            <a:avLst/>
          </a:prstGeom>
          <a:solidFill>
            <a:srgbClr val="303030"/>
          </a:solidFill>
          <a:ln>
            <a:solidFill>
              <a:srgbClr val="30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6B733E-2B91-E2A4-D3F7-3129324C3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0881" y="1583531"/>
            <a:ext cx="95046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200" dirty="0">
              <a:solidFill>
                <a:srgbClr val="E8DFC5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2200" dirty="0">
              <a:solidFill>
                <a:srgbClr val="E8DFC5"/>
              </a:solidFill>
              <a:latin typeface="Montserrat" panose="00000500000000000000" pitchFamily="2" charset="-52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E8DFC5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“Не знаете ли, что тела ваши суть храм живущего в вас Святого Духа, Которого имеете вы от Бога, и вы не свои?” </a:t>
            </a:r>
          </a:p>
          <a:p>
            <a:pPr marL="0" indent="0" algn="r">
              <a:buNone/>
            </a:pPr>
            <a:r>
              <a:rPr lang="ru-RU" dirty="0">
                <a:solidFill>
                  <a:srgbClr val="E8DFC5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1 Коринфянам 6:19 </a:t>
            </a:r>
          </a:p>
          <a:p>
            <a:pPr marL="0" indent="0">
              <a:buNone/>
            </a:pPr>
            <a:r>
              <a:rPr lang="ru-RU" dirty="0">
                <a:solidFill>
                  <a:srgbClr val="E8DFC5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“Итак, возлюбленные, имея такие обетования, очистим себя от всякой скверны плоти и духа, совершая святыню в страхе Божием” </a:t>
            </a:r>
          </a:p>
          <a:p>
            <a:pPr marL="0" indent="0" algn="r">
              <a:buNone/>
            </a:pPr>
            <a:r>
              <a:rPr lang="ru-RU" dirty="0">
                <a:solidFill>
                  <a:srgbClr val="E8DFC5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2 Коринф. 7:1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325B801-4E0D-358A-D191-14C1415958D9}"/>
              </a:ext>
            </a:extLst>
          </p:cNvPr>
          <p:cNvSpPr txBox="1">
            <a:spLocks/>
          </p:cNvSpPr>
          <p:nvPr/>
        </p:nvSpPr>
        <p:spPr>
          <a:xfrm>
            <a:off x="2044700" y="228600"/>
            <a:ext cx="9989283" cy="1354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E8DFC5"/>
                </a:solidFill>
                <a:latin typeface="Montserrat" panose="00000500000000000000" pitchFamily="2" charset="-52"/>
              </a:rPr>
              <a:t>ХРАНИТЬ ПСИХИЧЕСКОЕ ЗДОРОВЬЕ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4742E23-9057-9D8E-0251-DC76BF5E5F21}"/>
              </a:ext>
            </a:extLst>
          </p:cNvPr>
          <p:cNvSpPr/>
          <p:nvPr/>
        </p:nvSpPr>
        <p:spPr>
          <a:xfrm rot="16200000">
            <a:off x="-970278" y="3417253"/>
            <a:ext cx="5816599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10EED7-973D-E45F-FDEE-90221264124B}"/>
              </a:ext>
            </a:extLst>
          </p:cNvPr>
          <p:cNvSpPr/>
          <p:nvPr/>
        </p:nvSpPr>
        <p:spPr>
          <a:xfrm flipV="1">
            <a:off x="386081" y="1583530"/>
            <a:ext cx="11079479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53F7686-90DD-F56D-98A3-6F2732ED9C12}"/>
              </a:ext>
            </a:extLst>
          </p:cNvPr>
          <p:cNvSpPr>
            <a:spLocks/>
          </p:cNvSpPr>
          <p:nvPr/>
        </p:nvSpPr>
        <p:spPr>
          <a:xfrm rot="16200000">
            <a:off x="8306715" y="6204600"/>
            <a:ext cx="1260000" cy="46800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8DBA0B-CC07-167A-9FBB-00EA34D51A8E}"/>
              </a:ext>
            </a:extLst>
          </p:cNvPr>
          <p:cNvSpPr/>
          <p:nvPr/>
        </p:nvSpPr>
        <p:spPr>
          <a:xfrm flipV="1">
            <a:off x="8365981" y="5971338"/>
            <a:ext cx="3816000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032F5927-0884-AC7D-4743-6873010ACA79}"/>
              </a:ext>
            </a:extLst>
          </p:cNvPr>
          <p:cNvGrpSpPr/>
          <p:nvPr/>
        </p:nvGrpSpPr>
        <p:grpSpPr>
          <a:xfrm>
            <a:off x="8377310" y="5598000"/>
            <a:ext cx="3816000" cy="1260000"/>
            <a:chOff x="8377310" y="5598000"/>
            <a:chExt cx="3816000" cy="1260000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83D1FF2B-142A-C361-A662-65468E5DEBDE}"/>
                </a:ext>
              </a:extLst>
            </p:cNvPr>
            <p:cNvSpPr>
              <a:spLocks/>
            </p:cNvSpPr>
            <p:nvPr/>
          </p:nvSpPr>
          <p:spPr>
            <a:xfrm rot="16200000">
              <a:off x="8318044" y="6204600"/>
              <a:ext cx="1260000" cy="46800"/>
            </a:xfrm>
            <a:prstGeom prst="rect">
              <a:avLst/>
            </a:prstGeom>
            <a:solidFill>
              <a:srgbClr val="E8DFC5"/>
            </a:solidFill>
            <a:ln>
              <a:solidFill>
                <a:srgbClr val="E8D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4485E129-9F94-32A2-DFE6-2C89FE2A614F}"/>
                </a:ext>
              </a:extLst>
            </p:cNvPr>
            <p:cNvSpPr/>
            <p:nvPr/>
          </p:nvSpPr>
          <p:spPr>
            <a:xfrm flipV="1">
              <a:off x="8377310" y="5971338"/>
              <a:ext cx="3816000" cy="45719"/>
            </a:xfrm>
            <a:prstGeom prst="rect">
              <a:avLst/>
            </a:prstGeom>
            <a:solidFill>
              <a:srgbClr val="E8DFC5"/>
            </a:solidFill>
            <a:ln>
              <a:solidFill>
                <a:srgbClr val="E8D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54398C8-CD3D-89F8-F167-D4A0F3CC6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1" y="547370"/>
            <a:ext cx="1524000" cy="1149668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rgbClr val="E8DFC5"/>
                </a:solidFill>
                <a:latin typeface="Montserrat" panose="00000500000000000000" pitchFamily="2" charset="-52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2347348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CCE8F83-B07A-7D03-C644-D15D93CBAE68}"/>
              </a:ext>
            </a:extLst>
          </p:cNvPr>
          <p:cNvSpPr/>
          <p:nvPr/>
        </p:nvSpPr>
        <p:spPr>
          <a:xfrm>
            <a:off x="396000" y="1620000"/>
            <a:ext cx="11079479" cy="4728411"/>
          </a:xfrm>
          <a:prstGeom prst="rect">
            <a:avLst/>
          </a:prstGeom>
          <a:solidFill>
            <a:srgbClr val="303030"/>
          </a:solidFill>
          <a:ln>
            <a:solidFill>
              <a:srgbClr val="30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6B733E-2B91-E2A4-D3F7-3129324C3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0881" y="1583531"/>
            <a:ext cx="950468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>
              <a:solidFill>
                <a:srgbClr val="E8DFC5"/>
              </a:solidFill>
              <a:latin typeface="Montserrat" panose="00000500000000000000" pitchFamily="2" charset="-52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4000" dirty="0">
                <a:solidFill>
                  <a:srgbClr val="E8DFC5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“Мы должны использовать все средства, которые Бог поместил в пределах нашей досягаемости, для управления нашими мыслями и их направлением”</a:t>
            </a:r>
            <a:endParaRPr lang="ru-RU" sz="4000" dirty="0">
              <a:solidFill>
                <a:srgbClr val="E8DFC5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325B801-4E0D-358A-D191-14C1415958D9}"/>
              </a:ext>
            </a:extLst>
          </p:cNvPr>
          <p:cNvSpPr txBox="1">
            <a:spLocks/>
          </p:cNvSpPr>
          <p:nvPr/>
        </p:nvSpPr>
        <p:spPr>
          <a:xfrm>
            <a:off x="2044701" y="500062"/>
            <a:ext cx="98779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E8DFC5"/>
                </a:solidFill>
                <a:latin typeface="Montserrat" panose="00000500000000000000" pitchFamily="2" charset="-52"/>
              </a:rPr>
              <a:t>ЗДОРОВЫЕ ПРИВЫЧКИ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4742E23-9057-9D8E-0251-DC76BF5E5F21}"/>
              </a:ext>
            </a:extLst>
          </p:cNvPr>
          <p:cNvSpPr/>
          <p:nvPr/>
        </p:nvSpPr>
        <p:spPr>
          <a:xfrm rot="16200000">
            <a:off x="-970278" y="3417253"/>
            <a:ext cx="5816599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10EED7-973D-E45F-FDEE-90221264124B}"/>
              </a:ext>
            </a:extLst>
          </p:cNvPr>
          <p:cNvSpPr/>
          <p:nvPr/>
        </p:nvSpPr>
        <p:spPr>
          <a:xfrm flipV="1">
            <a:off x="386080" y="1583530"/>
            <a:ext cx="11376000" cy="45719"/>
          </a:xfrm>
          <a:prstGeom prst="rect">
            <a:avLst/>
          </a:prstGeom>
          <a:solidFill>
            <a:srgbClr val="E8DFC5"/>
          </a:solidFill>
          <a:ln>
            <a:solidFill>
              <a:srgbClr val="E8D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1E1C7E1-DD59-5C1E-58D2-FD93B649F814}"/>
              </a:ext>
            </a:extLst>
          </p:cNvPr>
          <p:cNvGrpSpPr/>
          <p:nvPr/>
        </p:nvGrpSpPr>
        <p:grpSpPr>
          <a:xfrm rot="10800000">
            <a:off x="8244000" y="5511640"/>
            <a:ext cx="3816000" cy="1260000"/>
            <a:chOff x="8365981" y="5598000"/>
            <a:chExt cx="3816000" cy="126000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153F7686-90DD-F56D-98A3-6F2732ED9C12}"/>
                </a:ext>
              </a:extLst>
            </p:cNvPr>
            <p:cNvSpPr>
              <a:spLocks/>
            </p:cNvSpPr>
            <p:nvPr/>
          </p:nvSpPr>
          <p:spPr>
            <a:xfrm rot="16200000">
              <a:off x="8306715" y="6204600"/>
              <a:ext cx="1260000" cy="46800"/>
            </a:xfrm>
            <a:prstGeom prst="rect">
              <a:avLst/>
            </a:prstGeom>
            <a:solidFill>
              <a:srgbClr val="E8DFC5"/>
            </a:solidFill>
            <a:ln>
              <a:solidFill>
                <a:srgbClr val="E8D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CB8DBA0B-CC07-167A-9FBB-00EA34D51A8E}"/>
                </a:ext>
              </a:extLst>
            </p:cNvPr>
            <p:cNvSpPr/>
            <p:nvPr/>
          </p:nvSpPr>
          <p:spPr>
            <a:xfrm flipV="1">
              <a:off x="8365981" y="5971338"/>
              <a:ext cx="3816000" cy="45719"/>
            </a:xfrm>
            <a:prstGeom prst="rect">
              <a:avLst/>
            </a:prstGeom>
            <a:solidFill>
              <a:srgbClr val="E8DFC5"/>
            </a:solidFill>
            <a:ln>
              <a:solidFill>
                <a:srgbClr val="E8D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Объект 2">
            <a:extLst>
              <a:ext uri="{FF2B5EF4-FFF2-40B4-BE49-F238E27FC236}">
                <a16:creationId xmlns:a16="http://schemas.microsoft.com/office/drawing/2014/main" id="{BBC6BF52-A0A5-25A1-1090-958C44235EF9}"/>
              </a:ext>
            </a:extLst>
          </p:cNvPr>
          <p:cNvSpPr txBox="1">
            <a:spLocks/>
          </p:cNvSpPr>
          <p:nvPr/>
        </p:nvSpPr>
        <p:spPr>
          <a:xfrm rot="16200000">
            <a:off x="-25022" y="3717722"/>
            <a:ext cx="3510897" cy="544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>
                <a:solidFill>
                  <a:srgbClr val="E8DFC5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Эллен Уайт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0062022-8D41-7976-4B5E-D63BCEFB2F33}"/>
              </a:ext>
            </a:extLst>
          </p:cNvPr>
          <p:cNvSpPr txBox="1">
            <a:spLocks/>
          </p:cNvSpPr>
          <p:nvPr/>
        </p:nvSpPr>
        <p:spPr>
          <a:xfrm>
            <a:off x="6096000" y="6499275"/>
            <a:ext cx="5416666" cy="358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>
                <a:solidFill>
                  <a:srgbClr val="E8DFC5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Опубликовано в Ревью энд Геральд, 1967</a:t>
            </a:r>
          </a:p>
        </p:txBody>
      </p:sp>
    </p:spTree>
    <p:extLst>
      <p:ext uri="{BB962C8B-B14F-4D97-AF65-F5344CB8AC3E}">
        <p14:creationId xmlns:p14="http://schemas.microsoft.com/office/powerpoint/2010/main" val="9995543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день 2" id="{8BDC3782-5C2E-4AF3-A2B9-31C1CD333A86}" vid="{7620566F-2B73-4611-AB78-982AD2C29AF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2</Template>
  <TotalTime>216</TotalTime>
  <Words>2501</Words>
  <Application>Microsoft Macintosh PowerPoint</Application>
  <PresentationFormat>Широкоэкранный</PresentationFormat>
  <Paragraphs>141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Consolas</vt:lpstr>
      <vt:lpstr>Montserrat</vt:lpstr>
      <vt:lpstr>Montserrat SemiBold</vt:lpstr>
      <vt:lpstr>Times New Roman</vt:lpstr>
      <vt:lpstr>Тема Office</vt:lpstr>
      <vt:lpstr>Развивайте здоровые духовные и физические привычки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Здоровые привычки</vt:lpstr>
      <vt:lpstr>1.</vt:lpstr>
      <vt:lpstr>Презентация PowerPoint</vt:lpstr>
      <vt:lpstr>1.</vt:lpstr>
      <vt:lpstr>Здоровые привычки</vt:lpstr>
      <vt:lpstr>2.</vt:lpstr>
      <vt:lpstr>2.</vt:lpstr>
      <vt:lpstr>Здоровые привычки</vt:lpstr>
      <vt:lpstr>3.</vt:lpstr>
      <vt:lpstr>Здоровые привычки</vt:lpstr>
      <vt:lpstr>4.</vt:lpstr>
      <vt:lpstr>4.</vt:lpstr>
      <vt:lpstr>Здоровые привычки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 управления  ресурсами</dc:title>
  <dc:creator>Валентина Бучнева</dc:creator>
  <cp:lastModifiedBy>Пользователь Microsoft Office</cp:lastModifiedBy>
  <cp:revision>12</cp:revision>
  <dcterms:created xsi:type="dcterms:W3CDTF">2023-02-28T10:52:33Z</dcterms:created>
  <dcterms:modified xsi:type="dcterms:W3CDTF">2023-04-03T16:38:13Z</dcterms:modified>
</cp:coreProperties>
</file>