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7" r:id="rId2"/>
    <p:sldId id="295" r:id="rId3"/>
    <p:sldId id="265" r:id="rId4"/>
    <p:sldId id="263" r:id="rId5"/>
    <p:sldId id="297" r:id="rId6"/>
    <p:sldId id="257" r:id="rId7"/>
    <p:sldId id="296" r:id="rId8"/>
    <p:sldId id="286" r:id="rId9"/>
    <p:sldId id="278" r:id="rId10"/>
    <p:sldId id="287" r:id="rId11"/>
    <p:sldId id="279" r:id="rId12"/>
    <p:sldId id="288" r:id="rId13"/>
    <p:sldId id="280" r:id="rId14"/>
    <p:sldId id="290" r:id="rId15"/>
    <p:sldId id="281" r:id="rId16"/>
    <p:sldId id="291" r:id="rId17"/>
    <p:sldId id="282" r:id="rId18"/>
    <p:sldId id="283" r:id="rId19"/>
    <p:sldId id="292" r:id="rId20"/>
    <p:sldId id="284" r:id="rId21"/>
    <p:sldId id="293" r:id="rId22"/>
    <p:sldId id="285" r:id="rId23"/>
    <p:sldId id="29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030"/>
    <a:srgbClr val="E8DFC5"/>
    <a:srgbClr val="1C1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3" autoAdjust="0"/>
    <p:restoredTop sz="76033" autoAdjust="0"/>
  </p:normalViewPr>
  <p:slideViewPr>
    <p:cSldViewPr snapToGrid="0">
      <p:cViewPr varScale="1">
        <p:scale>
          <a:sx n="94" d="100"/>
          <a:sy n="94" d="100"/>
        </p:scale>
        <p:origin x="11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09397-858A-4B3A-88C2-5BD6DCB4DA8E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6F482-8B85-445B-93EE-9EB7639AA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099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Однажды, профессор пыталась научить своих студентов важности определения приоритетов. Для этого она достала большую стеклянную банку, наполненную камнями размером с кулак. Затем она спросила свой класс, полна ли банка? “Да”, - ответили все они. Затем она достала ведерко с кусками гравия размером с горошину и высыпала их в банку. Гравий заполнил пустоты между больших камней. “Теперь банка полна?” - снова спросила она. “Вероятно, нет”, - ответили они. Они становились мудрее. Затем она достала контейнер с песком и высыпала его в банку. Он заполнил все промежутки вокруг маленьких и больших камней. “А как сейчас?” - спросила она. “Нет!” - ответили они с уверенностью. Она улыбнулась. “Вы правы”, - сказала она, доставая кувшин с водой и наливая ее в банку.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661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того, постарайтесь воздержаться от проверки своей электронной почты, текстовых сообщений, аккаунтов в социальных сетях или любых других электронных сообщений. Использование функции “режим полета” на вашем смартфоне до тех пор, пока вы не завершите молитву, является отличной практикой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Э. М.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Баундс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пишет: “ Если утром Бог не будет на первом месте в наших мыслях и усилиях, остаток дня Он будет на последнем месте”.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806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Исповедуйте свои грехи и устраните духовные разногласия.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456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 людям кажется, что между ними и Богом стоит стена.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потому, что есть нераскаянные грехи и духовные проблемы, с которыми необходимо бороться.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Молитесь и просите Бога исследовать ваше сердце и показать вам те области, которые необходимо исправить (Псалом 65:18; Псалом 138:23, 24; 1 Иоанна 1:9)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055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Просите о ежедневном крещении Святым Духом.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063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 со Святым Духом придут все другие благословения, но нам нужно просить об этом (Луки 11:13).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Эллен Уайт говорит нам: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“Возможно, у вас была определенная доля Духа Божьего, но молитвой и верой мы должны постоянно стремиться к большему количеству Духа”.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001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Найдите время как для молитвы, так и для изучения Библии.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существует неправильный или правильный способ совершать богослужения. 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Важным моментом является то, что мы делаем и для кого. Ищите Иисуса во время богослужения. 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того, когда вы читаете Слово, персонализируйте его и превратите в молитву. 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вы молитесь, обращайтесь к Божьим обетованиям и просите об их исполнении в вашей жизни! </a:t>
            </a:r>
          </a:p>
          <a:p>
            <a:pPr marL="0" lvl="0" indent="0">
              <a:lnSpc>
                <a:spcPct val="107000"/>
              </a:lnSpc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Спросите Бога, как Он хочет, чтобы вы применили то, чему вы научились, в своей повседневной жизни.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378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Продолжайте просить о более близком хождении с Богом.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643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Библия говорит нам: “А Тому, Кто действующею в нас силою может сделать несравненно больше всего, чего мы просим, или о чем помышляем.» (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Ефесянам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3:20).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Бога так много припасено благословений для нашей жизни и мы сможем получить это, если  будем дерзновенно продолжать просить о большем.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029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последнее, но не менее важное: будьте с Богом на протяжении всего вашего дня.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отпускайте Его. Бог должен идти с нами, оставаться с нами и пребывать с нами.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1357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«Приложите все усилия к тому, чтобы обрести то, что Бог высоко оценивает и за что Христос отдал Свою драгоценную жизнь, дав вам возможность обладать этим сокровищем.»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Эллен Дж. Уайт, Советы по управлению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стр. 225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хочет идти с нами, как Он шел с Енохом.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“Мы можем быть так близки к Богу, что при каждом неожиданном испытании наши мысли будут обращаться к Нему так же естественно, как цветок обращается к солнцу”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261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Вода просачивалась сквозь песок и вокруг камней. Она показала наполненную банку и спросила: “Итак, чему я пытаюсь научить вас с помощью этого наглядного урока?”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Один студент ответил: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“Вы говорите нам, что независимо от того, насколько мы заняты, мы всегда втискиваем немного больше в наше расписание”. Все засмеялись. 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она покачала головой. "Нет!  Я хочу сказать вам: научитесь сначала класть в банку большие камни, а потом укладывать вокруг них все остальное! Вы должны сознательно расставлять свои жизненные приоритеты, иначе детали жизни, песок, гравий и т.д., поглотят все ваше время”.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так обстоит дело с нашей сегодняшней жизнью — нам нужно научиться ставить большие камни (духовные приоритеты) в нашей жизни на первое место.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198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Сделайте время, посвященное Иисусу, своим первым ежедневным приоритетом, и вы получите богатые плоды во всех аспектах жизни.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главное условие для того, чтобы расти как верный распорядитель данных Богом ресурсов.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Попробуйте это! Вы увидите!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1874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527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относится к нашей повседневной практике посвященного служения, ко всем нашим привычкам управления, включая практику сбора десятины и приношений.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мы ставим Бога на первое место, это всегда окупается и возвращается к нам различными способами и в разных видах.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Однако, в современном, быстро меняющемся мире, это часто может оказаться большой проблемой.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215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ЛИЧНАЯ ИСТОРИЯ “ПОГРУЖЕНИЯ ГЛУБЖЕ” Мелоди Мейсон координатор ОУР ГК и автор книги «Осмельтесь просить о большем»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я была молодой девушкой, я, вероятно, могла бы получить приз на конкурсе самой занятой женщины. Я была современной “Марфой”. Поступив в колледж, я была вовлечена во множество служений и молодежных групп и уже путешествовала по всему миру. К тому времени, когда мне исполнилось 30 лет, я уже побывала почти в тридцати странах, работала волонтером в детских домах, проводила успешные евангельские кампании, преподавала в школе в далеких джунглях и занималась различными видами медицинской работы в качестве дипломированной медсестры. Однако, примерно в это время, я осознала, что в моей жизни не хватает чего-то значительного. 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была слишком занята, и я отчаянно нуждалась в более глубоком хождении с Иисусом.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Легко обмануть себя, думая, что принятие решения служить Богу равносильно познанию Бога. 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«Но Бог призывает нас быть с Ним, прежде чем мы пойдем и будем служить Ему» (Марка 3:14).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138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не можем дать другим то, чего не получили сами, сидя у Его ног. На самом деле, нам говорят, что, когда Иисус вернется, будет группа, которая скажет: “Господь, я сделал это, и я сделал это...“ И Он скажет: “Да, но я никогда не знал тебя! Ты работал отдельно от меня” (см. Матфея 7:22, 23)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влюбилась в Иисуса так, как никогда прежде. Мои ежедневные молитвы превратились в яркое богослужение, которого я не могла дождаться каждое утро. 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осознала, что по мере того, как я делала ежедневным приоритетом глубокое, спокойное общение с Богом (даже если я вставала раньше или отказывалась от какой-либо другой деятельности), все остальное в жизни стало протекать более гладко.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Всякий раз, когда мы ставим Бога на первое место, Он всегда отдает гораздо больше. 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Евангелии от Матфея 6:33 нам сказано: “Но ищите прежде Царства Божьего и правды Его, и все это приложится вам”.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574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только вы возьмете на себя обязательство поставить Бога на первое место во всем, вам придется защищать и оберегать свое время с Ним каждый день,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стремясь к более глубокому влиянию Его Духа.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Ниже приведены некоторые из моих личных советов, как можно достигнуть этого: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671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Найдите свое собственное уединенное место для встречи с Богом.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Евангелии от Марка 1:35 говорится нам: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“И утром, встав задолго до рассвета, Он [Иисус] вышел и удалился в уединенное место, и там молился”.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754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Ложитесь спать, чтобы иметь возможность встать пораньше.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мы собираемся испытать все, что Бог приготовил для нас, мы должны намеренно говорить “нет” некоторым вещам вечером, чтобы утром мы могли сказать “да” Господу.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вам трудно просыпаться рано, просто попросите Бога разбудить вас.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это сделает!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391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Отключите все отвлекающие факторы, если это возможно.</a:t>
            </a:r>
          </a:p>
          <a:p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вы только встаете утром, избегайте включения любого шума или отвлекающих действий, которые могли бы отвлечь ваше внимание от Бога.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6F482-8B85-445B-93EE-9EB7639AA4B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795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2865C-4B37-D2E2-2E8F-893CB02C15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F108C0-68F5-72B1-7E4C-69FC2FB58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F80A6E-D457-E857-014B-A441D4B3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36D7E-F3D3-EB1F-637B-E48CD6F74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E82E26-31E9-AD14-A08C-6F1CFFA37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166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66352-A1E7-2E07-699C-2DCDE4C4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E1E3E0-17BC-D354-07CA-9F1438B71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F61EED-BBDC-9D71-74AF-0E2A908E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3462E4-C1F1-09D7-43E0-4EE7A3802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2AB382-ED71-90DC-2CA0-F8E3DF9E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176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1B1FE5-24EC-3555-84B6-CE69E1897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F7E719-7885-32E2-4B41-E3477A663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71BD2A-7CEC-16E5-C884-FE72C7E8C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AAE473-DDB1-E1B8-11E8-1D5198FED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D12070-CCC2-EE0D-76D8-159B806CC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456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600AAD-7852-3022-78F6-DAA79A8D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7A0D3D-1DFA-FBA4-5043-7AA922E2A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FF8D98-F6B2-4C3D-16AC-62ABDB1C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43A9D7-2303-DFBF-E634-5A3418DD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5B48DF-C931-54A6-45C8-F1140AE2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098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C18C0-CF2C-F316-D79D-46DFCF5B4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4330AD-9ADD-5C8C-7924-2071F6226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B7F87-454D-7030-7E3D-730E40988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7E6553-344B-F50D-6226-67FA9FC92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129AD4-513F-1024-F1CE-5E5B6A3C3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620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52F623-15BC-C59C-8B54-76363D60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87185A-78B3-1A2C-6896-FE4F3397D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4A34D8-F583-1DC2-ED54-31CEDD30A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7DDEC7-3DFD-4D55-B4B4-039FABD32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C1C56B-B28C-A922-3D67-405D64A63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FF0264-C1DD-8A5C-3B63-22110FAA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07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88285-9D5C-4995-8CB8-473692847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5F9BF3-189B-5EF7-1F25-E0D5978D6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EF2BA0-BF58-C94B-EB6E-AD7C374D9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A137DF-E73A-8935-7362-853AFAE2C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46D27F-6FAF-C4CE-B7A0-5B15C8AFB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62ACAC1-B292-C80C-7D79-E5732106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904BB15-06F6-255B-DE23-AF51089F0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296DC5-9D6F-98B3-8888-45853813D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5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BA628-0B74-3BC4-56BF-077A5AEC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199A41-3790-6531-F875-189045C72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18ABCCA-67A0-FB82-40AF-B02055856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32A74E-7468-EAFF-2D19-5AA767F7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145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296099F-387F-812B-FE13-D5B31D41D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1BE22B-D3AE-C2E0-FF9C-08E3E92AF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55C7D9-008F-A554-E963-BF106B87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986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70A10-4003-29BE-88E7-A207BF73F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1EDF3-9FD3-5DC2-BB53-470698C2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3B6C71-BC09-2226-3782-3AA6A2DD6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ED3062-66F5-301A-5DBC-504170C48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412CF-BDD5-AFFB-C657-F60854EB5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851D32-0539-4815-3707-05DFC664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665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29F7B-40FB-7641-779D-65C05FEC6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531DBC-FD0D-17CC-75F9-36B97E4EB2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A1618-9DBF-6923-F4DD-332D11CC1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F6A848-3A7F-7C02-D346-63F9732F8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1F5DFD-805D-9AC9-1AF9-90D932214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38CA8A-84BF-AE02-B366-563591D58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12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9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6F7A26-0C7E-C13E-0D5A-F725A8F6C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982743-48FC-27C9-1C97-C8E64EEED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BEF6F2-D5EA-9DA7-84F0-1A41CEF41E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6B914-0A3C-4A58-9307-FEAFB99B574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CD778C-28FD-586D-3CF6-08EC7B934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2FD6D2-2BAA-DF08-FA78-12D0787445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0DF86-967D-45B4-93E2-510B4E515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4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DF47E8-1443-5032-5485-CBC05F2E34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FFC59-B446-D934-A48A-64DBB660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22626" y="230412"/>
            <a:ext cx="7940351" cy="17838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E8DFC5"/>
                </a:solidFill>
                <a:latin typeface="Montserrat SemiBold" panose="00000700000000000000" pitchFamily="2" charset="-52"/>
              </a:rPr>
              <a:t>КОПАЙТЕ ГЛУБЖЕ!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E66C-C10B-B7DE-2FBE-A1262D4D8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6085" y="6256252"/>
            <a:ext cx="5974057" cy="400794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E8DFC5"/>
                </a:solidFill>
                <a:latin typeface="Montserrat" panose="00000500000000000000" pitchFamily="2" charset="-52"/>
              </a:rPr>
              <a:t>Отдел управления ресурсами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A9DCE-F7BB-EC81-7B89-D67D96E14E20}"/>
              </a:ext>
            </a:extLst>
          </p:cNvPr>
          <p:cNvSpPr txBox="1"/>
          <p:nvPr/>
        </p:nvSpPr>
        <p:spPr>
          <a:xfrm>
            <a:off x="3048778" y="324433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4F293-DEF0-76EA-57B4-BDF3D6AB9B76}"/>
              </a:ext>
            </a:extLst>
          </p:cNvPr>
          <p:cNvSpPr txBox="1"/>
          <p:nvPr/>
        </p:nvSpPr>
        <p:spPr>
          <a:xfrm>
            <a:off x="3048778" y="324433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64B8BF-57D5-EABF-DAA5-740BE30EEE83}"/>
              </a:ext>
            </a:extLst>
          </p:cNvPr>
          <p:cNvSpPr/>
          <p:nvPr/>
        </p:nvSpPr>
        <p:spPr>
          <a:xfrm flipV="1">
            <a:off x="539563" y="1996212"/>
            <a:ext cx="6012000" cy="360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59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CE8F83-B07A-7D03-C644-D15D93CBAE68}"/>
              </a:ext>
            </a:extLst>
          </p:cNvPr>
          <p:cNvSpPr/>
          <p:nvPr/>
        </p:nvSpPr>
        <p:spPr>
          <a:xfrm>
            <a:off x="396000" y="1620000"/>
            <a:ext cx="11079479" cy="4728411"/>
          </a:xfrm>
          <a:prstGeom prst="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B733E-2B91-E2A4-D3F7-3129324C3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881" y="1583531"/>
            <a:ext cx="95046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200" dirty="0">
              <a:solidFill>
                <a:srgbClr val="E8DFC5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E8DFC5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«</a:t>
            </a:r>
            <a:r>
              <a:rPr lang="ru-RU" sz="44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И утром, встав задолго до рассвета, Он [Иисус] вышел и удалился в уединенное место, и там молился</a:t>
            </a:r>
            <a:r>
              <a:rPr lang="ru-RU" sz="4400" dirty="0">
                <a:solidFill>
                  <a:srgbClr val="E8DFC5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».</a:t>
            </a:r>
            <a:endParaRPr lang="ru-RU" sz="4400" dirty="0">
              <a:solidFill>
                <a:srgbClr val="E8DFC5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ru-RU" sz="4400" dirty="0">
                <a:solidFill>
                  <a:srgbClr val="E8DFC5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Марка 1:35</a:t>
            </a:r>
            <a:endParaRPr lang="ru-RU" sz="4400" dirty="0">
              <a:solidFill>
                <a:srgbClr val="E8DFC5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25B801-4E0D-358A-D191-14C1415958D9}"/>
              </a:ext>
            </a:extLst>
          </p:cNvPr>
          <p:cNvSpPr txBox="1">
            <a:spLocks/>
          </p:cNvSpPr>
          <p:nvPr/>
        </p:nvSpPr>
        <p:spPr>
          <a:xfrm>
            <a:off x="2044701" y="500062"/>
            <a:ext cx="84632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E8DFC5"/>
                </a:solidFill>
                <a:latin typeface="Montserrat" panose="00000500000000000000" pitchFamily="2" charset="-52"/>
              </a:rPr>
              <a:t>ВСТАВАЙТЕ РАНЬШЕ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742E23-9057-9D8E-0251-DC76BF5E5F21}"/>
              </a:ext>
            </a:extLst>
          </p:cNvPr>
          <p:cNvSpPr/>
          <p:nvPr/>
        </p:nvSpPr>
        <p:spPr>
          <a:xfrm rot="16200000">
            <a:off x="-970278" y="3417253"/>
            <a:ext cx="581659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10EED7-973D-E45F-FDEE-90221264124B}"/>
              </a:ext>
            </a:extLst>
          </p:cNvPr>
          <p:cNvSpPr/>
          <p:nvPr/>
        </p:nvSpPr>
        <p:spPr>
          <a:xfrm flipV="1">
            <a:off x="386081" y="1583530"/>
            <a:ext cx="1107947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3F7686-90DD-F56D-98A3-6F2732ED9C12}"/>
              </a:ext>
            </a:extLst>
          </p:cNvPr>
          <p:cNvSpPr>
            <a:spLocks/>
          </p:cNvSpPr>
          <p:nvPr/>
        </p:nvSpPr>
        <p:spPr>
          <a:xfrm rot="16200000">
            <a:off x="8306715" y="6204600"/>
            <a:ext cx="1260000" cy="468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B8DBA0B-CC07-167A-9FBB-00EA34D51A8E}"/>
              </a:ext>
            </a:extLst>
          </p:cNvPr>
          <p:cNvSpPr/>
          <p:nvPr/>
        </p:nvSpPr>
        <p:spPr>
          <a:xfrm flipV="1">
            <a:off x="8365981" y="5971338"/>
            <a:ext cx="3816000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17D3F-29F4-7C67-3E1F-0DD9E5581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1" y="547370"/>
            <a:ext cx="1524000" cy="1149668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rgbClr val="E8DFC5"/>
                </a:solidFill>
                <a:latin typeface="Montserrat" panose="00000500000000000000" pitchFamily="2" charset="-52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968011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DE81E-ABAC-CA2D-BAC3-8F9ED55A4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FFC59-B446-D934-A48A-64DBB660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10152" y="-1179110"/>
            <a:ext cx="7983894" cy="17838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E8DFC5"/>
                </a:solidFill>
                <a:latin typeface="Montserrat SemiBold" panose="00000700000000000000" pitchFamily="2" charset="-52"/>
              </a:rPr>
              <a:t>Шаги для глубокого погружения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E66C-C10B-B7DE-2FBE-A1262D4D8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79" y="1173380"/>
            <a:ext cx="9753824" cy="5079930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ru-RU" sz="4800" dirty="0">
                <a:solidFill>
                  <a:srgbClr val="E8DFC5"/>
                </a:solidFill>
                <a:latin typeface="Montserrat" panose="00000500000000000000" pitchFamily="2" charset="-52"/>
              </a:rPr>
              <a:t>Место для встречи с Богом</a:t>
            </a:r>
          </a:p>
          <a:p>
            <a:pPr marL="514350" indent="-514350" algn="l">
              <a:buAutoNum type="arabicPeriod"/>
            </a:pPr>
            <a:r>
              <a:rPr lang="ru-RU" sz="4800" dirty="0">
                <a:solidFill>
                  <a:srgbClr val="E8DFC5"/>
                </a:solidFill>
                <a:latin typeface="Montserrat" panose="00000500000000000000" pitchFamily="2" charset="-52"/>
              </a:rPr>
              <a:t>Вставайте раньше</a:t>
            </a:r>
          </a:p>
          <a:p>
            <a:pPr marL="514350" indent="-514350" algn="l">
              <a:buAutoNum type="arabicPeriod"/>
            </a:pPr>
            <a:r>
              <a:rPr lang="ru-RU" sz="4800" dirty="0">
                <a:solidFill>
                  <a:srgbClr val="E8DFC5"/>
                </a:solidFill>
                <a:latin typeface="Montserrat" panose="00000500000000000000" pitchFamily="2" charset="-52"/>
              </a:rPr>
              <a:t>Отключитесь от отвлекающих факторов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64B8BF-57D5-EABF-DAA5-740BE30EEE83}"/>
              </a:ext>
            </a:extLst>
          </p:cNvPr>
          <p:cNvSpPr/>
          <p:nvPr/>
        </p:nvSpPr>
        <p:spPr>
          <a:xfrm flipV="1">
            <a:off x="210467" y="568690"/>
            <a:ext cx="6012000" cy="360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84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CE8F83-B07A-7D03-C644-D15D93CBAE68}"/>
              </a:ext>
            </a:extLst>
          </p:cNvPr>
          <p:cNvSpPr/>
          <p:nvPr/>
        </p:nvSpPr>
        <p:spPr>
          <a:xfrm>
            <a:off x="396000" y="1620000"/>
            <a:ext cx="11079479" cy="4728411"/>
          </a:xfrm>
          <a:prstGeom prst="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B733E-2B91-E2A4-D3F7-3129324C3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881" y="1583531"/>
            <a:ext cx="950468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200" dirty="0">
              <a:solidFill>
                <a:srgbClr val="E8DFC5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 algn="ctr">
              <a:buNone/>
            </a:pPr>
            <a:endParaRPr lang="ru-RU" sz="3200" dirty="0">
              <a:solidFill>
                <a:srgbClr val="E8DFC5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8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“Если утром Бог не будет на первом месте в наших мыслях и усилиях, остаток дня Он будет на последнем месте”.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25B801-4E0D-358A-D191-14C1415958D9}"/>
              </a:ext>
            </a:extLst>
          </p:cNvPr>
          <p:cNvSpPr txBox="1">
            <a:spLocks/>
          </p:cNvSpPr>
          <p:nvPr/>
        </p:nvSpPr>
        <p:spPr>
          <a:xfrm>
            <a:off x="2044701" y="152400"/>
            <a:ext cx="9761218" cy="1673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E8DFC5"/>
                </a:solidFill>
                <a:latin typeface="Montserrat" panose="00000500000000000000" pitchFamily="2" charset="-52"/>
              </a:rPr>
              <a:t>ОТКЛЮЧИТЕСЬ ОТ ОТВЛЕКАЮЩИХ ФАКТОРОВ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742E23-9057-9D8E-0251-DC76BF5E5F21}"/>
              </a:ext>
            </a:extLst>
          </p:cNvPr>
          <p:cNvSpPr/>
          <p:nvPr/>
        </p:nvSpPr>
        <p:spPr>
          <a:xfrm rot="16200000">
            <a:off x="-970278" y="3417253"/>
            <a:ext cx="581659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10EED7-973D-E45F-FDEE-90221264124B}"/>
              </a:ext>
            </a:extLst>
          </p:cNvPr>
          <p:cNvSpPr/>
          <p:nvPr/>
        </p:nvSpPr>
        <p:spPr>
          <a:xfrm flipV="1">
            <a:off x="386081" y="1583530"/>
            <a:ext cx="1107947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17D3F-29F4-7C67-3E1F-0DD9E5581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1" y="547370"/>
            <a:ext cx="1524000" cy="1149668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rgbClr val="E8DFC5"/>
                </a:solidFill>
                <a:latin typeface="Montserrat" panose="00000500000000000000" pitchFamily="2" charset="-52"/>
              </a:rPr>
              <a:t>3.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212788F-5916-DE4E-3E5D-42925B206002}"/>
              </a:ext>
            </a:extLst>
          </p:cNvPr>
          <p:cNvGrpSpPr/>
          <p:nvPr/>
        </p:nvGrpSpPr>
        <p:grpSpPr>
          <a:xfrm rot="10800000">
            <a:off x="8244000" y="5511640"/>
            <a:ext cx="3816000" cy="1260000"/>
            <a:chOff x="8365981" y="5598000"/>
            <a:chExt cx="3816000" cy="1260000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8A9F421F-11BA-4B62-C351-1358B9EC9B2A}"/>
                </a:ext>
              </a:extLst>
            </p:cNvPr>
            <p:cNvSpPr>
              <a:spLocks/>
            </p:cNvSpPr>
            <p:nvPr/>
          </p:nvSpPr>
          <p:spPr>
            <a:xfrm rot="16200000">
              <a:off x="8306715" y="6204600"/>
              <a:ext cx="1260000" cy="46800"/>
            </a:xfrm>
            <a:prstGeom prst="rect">
              <a:avLst/>
            </a:prstGeom>
            <a:solidFill>
              <a:srgbClr val="E8DFC5"/>
            </a:solidFill>
            <a:ln>
              <a:solidFill>
                <a:srgbClr val="E8D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C049D68-79F8-B80C-2E16-768E39D984F5}"/>
                </a:ext>
              </a:extLst>
            </p:cNvPr>
            <p:cNvSpPr/>
            <p:nvPr/>
          </p:nvSpPr>
          <p:spPr>
            <a:xfrm flipV="1">
              <a:off x="8365981" y="5971338"/>
              <a:ext cx="3816000" cy="45719"/>
            </a:xfrm>
            <a:prstGeom prst="rect">
              <a:avLst/>
            </a:prstGeom>
            <a:solidFill>
              <a:srgbClr val="E8DFC5"/>
            </a:solidFill>
            <a:ln>
              <a:solidFill>
                <a:srgbClr val="E8D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Объект 2">
            <a:extLst>
              <a:ext uri="{FF2B5EF4-FFF2-40B4-BE49-F238E27FC236}">
                <a16:creationId xmlns:a16="http://schemas.microsoft.com/office/drawing/2014/main" id="{D37AB32D-7248-C4D3-678B-0393B03EFD1C}"/>
              </a:ext>
            </a:extLst>
          </p:cNvPr>
          <p:cNvSpPr txBox="1">
            <a:spLocks/>
          </p:cNvSpPr>
          <p:nvPr/>
        </p:nvSpPr>
        <p:spPr>
          <a:xfrm rot="16200000">
            <a:off x="-25022" y="3717722"/>
            <a:ext cx="3510897" cy="544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>
                <a:solidFill>
                  <a:srgbClr val="E8DFC5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Э.М. </a:t>
            </a:r>
            <a:r>
              <a:rPr lang="ru-RU" dirty="0" err="1">
                <a:solidFill>
                  <a:srgbClr val="E8DFC5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Баундс</a:t>
            </a:r>
            <a:endParaRPr lang="ru-RU" dirty="0">
              <a:solidFill>
                <a:srgbClr val="E8DFC5"/>
              </a:solidFill>
              <a:latin typeface="Montserrat" panose="00000500000000000000" pitchFamily="2" charset="-52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228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DE81E-ABAC-CA2D-BAC3-8F9ED55A4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FFC59-B446-D934-A48A-64DBB660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10152" y="-1179110"/>
            <a:ext cx="7983894" cy="17838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E8DFC5"/>
                </a:solidFill>
                <a:latin typeface="Montserrat SemiBold" panose="00000700000000000000" pitchFamily="2" charset="-52"/>
              </a:rPr>
              <a:t>Шаги для глубокого погружения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E66C-C10B-B7DE-2FBE-A1262D4D8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290" y="1209380"/>
            <a:ext cx="9006219" cy="5079930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ru-RU" sz="4400" dirty="0">
                <a:solidFill>
                  <a:srgbClr val="E8DFC5"/>
                </a:solidFill>
                <a:latin typeface="Montserrat" panose="00000500000000000000" pitchFamily="2" charset="-52"/>
              </a:rPr>
              <a:t>Место для встречи с Богом</a:t>
            </a:r>
          </a:p>
          <a:p>
            <a:pPr marL="514350" indent="-514350" algn="l">
              <a:buAutoNum type="arabicPeriod"/>
            </a:pPr>
            <a:r>
              <a:rPr lang="ru-RU" sz="4400" dirty="0">
                <a:solidFill>
                  <a:srgbClr val="E8DFC5"/>
                </a:solidFill>
                <a:latin typeface="Montserrat" panose="00000500000000000000" pitchFamily="2" charset="-52"/>
              </a:rPr>
              <a:t>Вставайте раньше</a:t>
            </a:r>
          </a:p>
          <a:p>
            <a:pPr marL="514350" indent="-514350" algn="l">
              <a:buAutoNum type="arabicPeriod"/>
            </a:pPr>
            <a:r>
              <a:rPr lang="ru-RU" sz="4400" dirty="0">
                <a:solidFill>
                  <a:srgbClr val="E8DFC5"/>
                </a:solidFill>
                <a:latin typeface="Montserrat" panose="00000500000000000000" pitchFamily="2" charset="-52"/>
              </a:rPr>
              <a:t>Отключитесь от отвлекающих факторов</a:t>
            </a:r>
          </a:p>
          <a:p>
            <a:pPr marL="514350" indent="-514350" algn="l">
              <a:buAutoNum type="arabicPeriod"/>
            </a:pPr>
            <a:r>
              <a:rPr lang="ru-RU" sz="4400" dirty="0">
                <a:solidFill>
                  <a:srgbClr val="E8DFC5"/>
                </a:solidFill>
                <a:latin typeface="Montserrat" panose="00000500000000000000" pitchFamily="2" charset="-52"/>
              </a:rPr>
              <a:t>Устраните духовные разногласия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64B8BF-57D5-EABF-DAA5-740BE30EEE83}"/>
              </a:ext>
            </a:extLst>
          </p:cNvPr>
          <p:cNvSpPr/>
          <p:nvPr/>
        </p:nvSpPr>
        <p:spPr>
          <a:xfrm flipV="1">
            <a:off x="210467" y="568690"/>
            <a:ext cx="6012000" cy="360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91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CE8F83-B07A-7D03-C644-D15D93CBAE68}"/>
              </a:ext>
            </a:extLst>
          </p:cNvPr>
          <p:cNvSpPr/>
          <p:nvPr/>
        </p:nvSpPr>
        <p:spPr>
          <a:xfrm>
            <a:off x="396000" y="1620000"/>
            <a:ext cx="11079479" cy="4728411"/>
          </a:xfrm>
          <a:prstGeom prst="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B733E-2B91-E2A4-D3F7-3129324C3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881" y="1583531"/>
            <a:ext cx="950468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200" dirty="0">
              <a:solidFill>
                <a:srgbClr val="E8DFC5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«Если бы я видел беззаконие в сердце моём, то не услышал бы меня Господь».</a:t>
            </a:r>
          </a:p>
          <a:p>
            <a:pPr marL="0" indent="0" algn="r">
              <a:buNone/>
            </a:pPr>
            <a:r>
              <a:rPr lang="ru-RU" sz="24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Псалом 65:18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«Испытай меня, Боже, и узнай сердце моё; испытай меня и узнай помышления мои; и зри, не на опасном ли я пути, и направь меня на путь вечный».</a:t>
            </a:r>
          </a:p>
          <a:p>
            <a:pPr marL="0" indent="0" algn="r">
              <a:buNone/>
            </a:pPr>
            <a:r>
              <a:rPr lang="ru-RU" sz="24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Псалом 138:23, 24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«Если исповедуем грехи наши, то Он, будучи верен и праведен, простит нам грехи наши и очистит нас от всякой неправды».</a:t>
            </a:r>
          </a:p>
          <a:p>
            <a:pPr marL="0" indent="0" algn="r">
              <a:buNone/>
            </a:pPr>
            <a:r>
              <a:rPr lang="ru-RU" sz="24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1-е Иоанна 1:9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25B801-4E0D-358A-D191-14C1415958D9}"/>
              </a:ext>
            </a:extLst>
          </p:cNvPr>
          <p:cNvSpPr txBox="1">
            <a:spLocks/>
          </p:cNvSpPr>
          <p:nvPr/>
        </p:nvSpPr>
        <p:spPr>
          <a:xfrm>
            <a:off x="2044701" y="164124"/>
            <a:ext cx="9456178" cy="1661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E8DFC5"/>
                </a:solidFill>
                <a:latin typeface="Montserrat" panose="00000500000000000000" pitchFamily="2" charset="-52"/>
              </a:rPr>
              <a:t>УСТРАНИТЕ ДУХОВНЫЕ РАЗНОГЛАСИЯ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742E23-9057-9D8E-0251-DC76BF5E5F21}"/>
              </a:ext>
            </a:extLst>
          </p:cNvPr>
          <p:cNvSpPr/>
          <p:nvPr/>
        </p:nvSpPr>
        <p:spPr>
          <a:xfrm rot="16200000">
            <a:off x="-970278" y="3417253"/>
            <a:ext cx="581659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10EED7-973D-E45F-FDEE-90221264124B}"/>
              </a:ext>
            </a:extLst>
          </p:cNvPr>
          <p:cNvSpPr/>
          <p:nvPr/>
        </p:nvSpPr>
        <p:spPr>
          <a:xfrm flipV="1">
            <a:off x="386081" y="1583530"/>
            <a:ext cx="1107947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3F7686-90DD-F56D-98A3-6F2732ED9C12}"/>
              </a:ext>
            </a:extLst>
          </p:cNvPr>
          <p:cNvSpPr>
            <a:spLocks/>
          </p:cNvSpPr>
          <p:nvPr/>
        </p:nvSpPr>
        <p:spPr>
          <a:xfrm rot="16200000">
            <a:off x="8306715" y="6204600"/>
            <a:ext cx="1260000" cy="468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B8DBA0B-CC07-167A-9FBB-00EA34D51A8E}"/>
              </a:ext>
            </a:extLst>
          </p:cNvPr>
          <p:cNvSpPr/>
          <p:nvPr/>
        </p:nvSpPr>
        <p:spPr>
          <a:xfrm flipV="1">
            <a:off x="8365981" y="5971338"/>
            <a:ext cx="3816000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17D3F-29F4-7C67-3E1F-0DD9E5581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1" y="547370"/>
            <a:ext cx="1524000" cy="1149668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rgbClr val="E8DFC5"/>
                </a:solidFill>
                <a:latin typeface="Montserrat" panose="00000500000000000000" pitchFamily="2" charset="-52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3279425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DE81E-ABAC-CA2D-BAC3-8F9ED55A4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FFC59-B446-D934-A48A-64DBB660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10152" y="-1179110"/>
            <a:ext cx="7983894" cy="17838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E8DFC5"/>
                </a:solidFill>
                <a:latin typeface="Montserrat SemiBold" panose="00000700000000000000" pitchFamily="2" charset="-52"/>
              </a:rPr>
              <a:t>Шаги для глубокого погружения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E66C-C10B-B7DE-2FBE-A1262D4D8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65" y="1287173"/>
            <a:ext cx="10122607" cy="5079930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ru-RU" sz="4800" dirty="0">
                <a:solidFill>
                  <a:srgbClr val="E8DFC5"/>
                </a:solidFill>
                <a:latin typeface="Montserrat" panose="00000500000000000000" pitchFamily="2" charset="-52"/>
              </a:rPr>
              <a:t>Место для встречи с Богом</a:t>
            </a:r>
          </a:p>
          <a:p>
            <a:pPr marL="514350" indent="-514350" algn="l">
              <a:buAutoNum type="arabicPeriod"/>
            </a:pPr>
            <a:r>
              <a:rPr lang="ru-RU" sz="4800" dirty="0">
                <a:solidFill>
                  <a:srgbClr val="E8DFC5"/>
                </a:solidFill>
                <a:latin typeface="Montserrat" panose="00000500000000000000" pitchFamily="2" charset="-52"/>
              </a:rPr>
              <a:t>Вставайте раньше</a:t>
            </a:r>
          </a:p>
          <a:p>
            <a:pPr marL="514350" indent="-514350" algn="l">
              <a:buAutoNum type="arabicPeriod"/>
            </a:pPr>
            <a:r>
              <a:rPr lang="ru-RU" sz="4800" dirty="0">
                <a:solidFill>
                  <a:srgbClr val="E8DFC5"/>
                </a:solidFill>
                <a:latin typeface="Montserrat" panose="00000500000000000000" pitchFamily="2" charset="-52"/>
              </a:rPr>
              <a:t>Отключитесь от отвлекающих факторов</a:t>
            </a:r>
          </a:p>
          <a:p>
            <a:pPr marL="514350" indent="-514350" algn="l">
              <a:buAutoNum type="arabicPeriod"/>
            </a:pPr>
            <a:r>
              <a:rPr lang="ru-RU" sz="4800" dirty="0">
                <a:solidFill>
                  <a:srgbClr val="E8DFC5"/>
                </a:solidFill>
                <a:latin typeface="Montserrat" panose="00000500000000000000" pitchFamily="2" charset="-52"/>
              </a:rPr>
              <a:t>Устраните духовные разногласия</a:t>
            </a:r>
          </a:p>
          <a:p>
            <a:pPr marL="514350" indent="-514350" algn="l">
              <a:buAutoNum type="arabicPeriod"/>
            </a:pPr>
            <a:r>
              <a:rPr lang="ru-RU" sz="4800" dirty="0">
                <a:solidFill>
                  <a:srgbClr val="E8DFC5"/>
                </a:solidFill>
                <a:latin typeface="Montserrat" panose="00000500000000000000" pitchFamily="2" charset="-52"/>
              </a:rPr>
              <a:t>Просите о крещении Святым Духом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64B8BF-57D5-EABF-DAA5-740BE30EEE83}"/>
              </a:ext>
            </a:extLst>
          </p:cNvPr>
          <p:cNvSpPr/>
          <p:nvPr/>
        </p:nvSpPr>
        <p:spPr>
          <a:xfrm flipV="1">
            <a:off x="210467" y="568690"/>
            <a:ext cx="6012000" cy="360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59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CE8F83-B07A-7D03-C644-D15D93CBAE68}"/>
              </a:ext>
            </a:extLst>
          </p:cNvPr>
          <p:cNvSpPr/>
          <p:nvPr/>
        </p:nvSpPr>
        <p:spPr>
          <a:xfrm>
            <a:off x="396000" y="1620000"/>
            <a:ext cx="11079479" cy="4728411"/>
          </a:xfrm>
          <a:prstGeom prst="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B733E-2B91-E2A4-D3F7-3129324C3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881" y="1583531"/>
            <a:ext cx="950468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200" dirty="0">
              <a:solidFill>
                <a:srgbClr val="E8DFC5"/>
              </a:solidFill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4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“Возможно, у вас была определенная доля Духа Божьего, но молитвой и верой мы должны постоянно стремиться к большему количеству Духа”.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25B801-4E0D-358A-D191-14C1415958D9}"/>
              </a:ext>
            </a:extLst>
          </p:cNvPr>
          <p:cNvSpPr txBox="1">
            <a:spLocks/>
          </p:cNvSpPr>
          <p:nvPr/>
        </p:nvSpPr>
        <p:spPr>
          <a:xfrm>
            <a:off x="2044701" y="152400"/>
            <a:ext cx="9761218" cy="1673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E8DFC5"/>
                </a:solidFill>
                <a:latin typeface="Montserrat" panose="00000500000000000000" pitchFamily="2" charset="-52"/>
              </a:rPr>
              <a:t>КРЕЩЕНИЕ СВЯТЫМ ДУХОМ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742E23-9057-9D8E-0251-DC76BF5E5F21}"/>
              </a:ext>
            </a:extLst>
          </p:cNvPr>
          <p:cNvSpPr/>
          <p:nvPr/>
        </p:nvSpPr>
        <p:spPr>
          <a:xfrm rot="16200000">
            <a:off x="-970278" y="3417253"/>
            <a:ext cx="581659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10EED7-973D-E45F-FDEE-90221264124B}"/>
              </a:ext>
            </a:extLst>
          </p:cNvPr>
          <p:cNvSpPr/>
          <p:nvPr/>
        </p:nvSpPr>
        <p:spPr>
          <a:xfrm flipV="1">
            <a:off x="386081" y="1583530"/>
            <a:ext cx="1107947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17D3F-29F4-7C67-3E1F-0DD9E5581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1" y="547370"/>
            <a:ext cx="1524000" cy="1149668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rgbClr val="E8DFC5"/>
                </a:solidFill>
                <a:latin typeface="Montserrat" panose="00000500000000000000" pitchFamily="2" charset="-52"/>
              </a:rPr>
              <a:t>5.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212788F-5916-DE4E-3E5D-42925B206002}"/>
              </a:ext>
            </a:extLst>
          </p:cNvPr>
          <p:cNvGrpSpPr/>
          <p:nvPr/>
        </p:nvGrpSpPr>
        <p:grpSpPr>
          <a:xfrm rot="10800000">
            <a:off x="8244000" y="5511640"/>
            <a:ext cx="3816000" cy="1260000"/>
            <a:chOff x="8365981" y="5598000"/>
            <a:chExt cx="3816000" cy="1260000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8A9F421F-11BA-4B62-C351-1358B9EC9B2A}"/>
                </a:ext>
              </a:extLst>
            </p:cNvPr>
            <p:cNvSpPr>
              <a:spLocks/>
            </p:cNvSpPr>
            <p:nvPr/>
          </p:nvSpPr>
          <p:spPr>
            <a:xfrm rot="16200000">
              <a:off x="8306715" y="6204600"/>
              <a:ext cx="1260000" cy="46800"/>
            </a:xfrm>
            <a:prstGeom prst="rect">
              <a:avLst/>
            </a:prstGeom>
            <a:solidFill>
              <a:srgbClr val="E8DFC5"/>
            </a:solidFill>
            <a:ln>
              <a:solidFill>
                <a:srgbClr val="E8D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C049D68-79F8-B80C-2E16-768E39D984F5}"/>
                </a:ext>
              </a:extLst>
            </p:cNvPr>
            <p:cNvSpPr/>
            <p:nvPr/>
          </p:nvSpPr>
          <p:spPr>
            <a:xfrm flipV="1">
              <a:off x="8365981" y="5971338"/>
              <a:ext cx="3816000" cy="45719"/>
            </a:xfrm>
            <a:prstGeom prst="rect">
              <a:avLst/>
            </a:prstGeom>
            <a:solidFill>
              <a:srgbClr val="E8DFC5"/>
            </a:solidFill>
            <a:ln>
              <a:solidFill>
                <a:srgbClr val="E8D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Объект 2">
            <a:extLst>
              <a:ext uri="{FF2B5EF4-FFF2-40B4-BE49-F238E27FC236}">
                <a16:creationId xmlns:a16="http://schemas.microsoft.com/office/drawing/2014/main" id="{D37AB32D-7248-C4D3-678B-0393B03EFD1C}"/>
              </a:ext>
            </a:extLst>
          </p:cNvPr>
          <p:cNvSpPr txBox="1">
            <a:spLocks/>
          </p:cNvSpPr>
          <p:nvPr/>
        </p:nvSpPr>
        <p:spPr>
          <a:xfrm rot="16200000">
            <a:off x="-25022" y="3717722"/>
            <a:ext cx="3510897" cy="544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>
                <a:solidFill>
                  <a:srgbClr val="E8DFC5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Эллен Уайт</a:t>
            </a:r>
          </a:p>
        </p:txBody>
      </p:sp>
    </p:spTree>
    <p:extLst>
      <p:ext uri="{BB962C8B-B14F-4D97-AF65-F5344CB8AC3E}">
        <p14:creationId xmlns:p14="http://schemas.microsoft.com/office/powerpoint/2010/main" val="3750311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DE81E-ABAC-CA2D-BAC3-8F9ED55A4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FFC59-B446-D934-A48A-64DBB660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10152" y="-1179110"/>
            <a:ext cx="7983894" cy="17838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E8DFC5"/>
                </a:solidFill>
                <a:latin typeface="Montserrat SemiBold" panose="00000700000000000000" pitchFamily="2" charset="-52"/>
              </a:rPr>
              <a:t>Шаги для глубокого погружения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E66C-C10B-B7DE-2FBE-A1262D4D8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290" y="1347261"/>
            <a:ext cx="9006219" cy="5079930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Место для встречи с Богом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Вставайте раньше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Отключитесь от отвлекающих факторов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Устраните духовные разногласия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Просите о крещении Святым Духом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Найдите время для изучения Библии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64B8BF-57D5-EABF-DAA5-740BE30EEE83}"/>
              </a:ext>
            </a:extLst>
          </p:cNvPr>
          <p:cNvSpPr/>
          <p:nvPr/>
        </p:nvSpPr>
        <p:spPr>
          <a:xfrm flipV="1">
            <a:off x="210467" y="568690"/>
            <a:ext cx="6012000" cy="360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9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DE81E-ABAC-CA2D-BAC3-8F9ED55A4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FFC59-B446-D934-A48A-64DBB660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10152" y="-1179110"/>
            <a:ext cx="7983894" cy="17838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E8DFC5"/>
                </a:solidFill>
                <a:latin typeface="Montserrat SemiBold" panose="00000700000000000000" pitchFamily="2" charset="-52"/>
              </a:rPr>
              <a:t>Шаги для глубокого погружения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E66C-C10B-B7DE-2FBE-A1262D4D8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64198"/>
            <a:ext cx="10195972" cy="5079930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ru-RU" sz="4200" dirty="0">
                <a:solidFill>
                  <a:srgbClr val="E8DFC5"/>
                </a:solidFill>
                <a:latin typeface="Montserrat" panose="00000500000000000000" pitchFamily="2" charset="-52"/>
              </a:rPr>
              <a:t>Место для встречи с Богом</a:t>
            </a:r>
          </a:p>
          <a:p>
            <a:pPr marL="514350" indent="-514350" algn="l">
              <a:buAutoNum type="arabicPeriod"/>
            </a:pPr>
            <a:r>
              <a:rPr lang="ru-RU" sz="4200" dirty="0">
                <a:solidFill>
                  <a:srgbClr val="E8DFC5"/>
                </a:solidFill>
                <a:latin typeface="Montserrat" panose="00000500000000000000" pitchFamily="2" charset="-52"/>
              </a:rPr>
              <a:t>Вставайте раньше</a:t>
            </a:r>
          </a:p>
          <a:p>
            <a:pPr marL="514350" indent="-514350" algn="l">
              <a:buAutoNum type="arabicPeriod"/>
            </a:pPr>
            <a:r>
              <a:rPr lang="ru-RU" sz="4200" dirty="0">
                <a:solidFill>
                  <a:srgbClr val="E8DFC5"/>
                </a:solidFill>
                <a:latin typeface="Montserrat" panose="00000500000000000000" pitchFamily="2" charset="-52"/>
              </a:rPr>
              <a:t>Отключитесь от отвлекающих факторов</a:t>
            </a:r>
          </a:p>
          <a:p>
            <a:pPr marL="514350" indent="-514350" algn="l">
              <a:buAutoNum type="arabicPeriod"/>
            </a:pPr>
            <a:r>
              <a:rPr lang="ru-RU" sz="4200" dirty="0">
                <a:solidFill>
                  <a:srgbClr val="E8DFC5"/>
                </a:solidFill>
                <a:latin typeface="Montserrat" panose="00000500000000000000" pitchFamily="2" charset="-52"/>
              </a:rPr>
              <a:t>Устраните духовные разногласия</a:t>
            </a:r>
          </a:p>
          <a:p>
            <a:pPr marL="514350" indent="-514350" algn="l">
              <a:buAutoNum type="arabicPeriod"/>
            </a:pPr>
            <a:r>
              <a:rPr lang="ru-RU" sz="4200" dirty="0">
                <a:solidFill>
                  <a:srgbClr val="E8DFC5"/>
                </a:solidFill>
                <a:latin typeface="Montserrat" panose="00000500000000000000" pitchFamily="2" charset="-52"/>
              </a:rPr>
              <a:t>Просите о крещении Святым Духом</a:t>
            </a:r>
          </a:p>
          <a:p>
            <a:pPr marL="514350" indent="-514350" algn="l">
              <a:buAutoNum type="arabicPeriod"/>
            </a:pPr>
            <a:r>
              <a:rPr lang="ru-RU" sz="4200" dirty="0">
                <a:solidFill>
                  <a:srgbClr val="E8DFC5"/>
                </a:solidFill>
                <a:latin typeface="Montserrat" panose="00000500000000000000" pitchFamily="2" charset="-52"/>
              </a:rPr>
              <a:t>Найдите время для изучения Библии</a:t>
            </a:r>
          </a:p>
          <a:p>
            <a:pPr marL="514350" indent="-514350" algn="l">
              <a:buAutoNum type="arabicPeriod"/>
            </a:pPr>
            <a:r>
              <a:rPr lang="ru-RU" sz="4200" dirty="0">
                <a:solidFill>
                  <a:srgbClr val="E8DFC5"/>
                </a:solidFill>
                <a:latin typeface="Montserrat" panose="00000500000000000000" pitchFamily="2" charset="-52"/>
              </a:rPr>
              <a:t>Просите о более близкой связи с Богом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64B8BF-57D5-EABF-DAA5-740BE30EEE83}"/>
              </a:ext>
            </a:extLst>
          </p:cNvPr>
          <p:cNvSpPr/>
          <p:nvPr/>
        </p:nvSpPr>
        <p:spPr>
          <a:xfrm flipV="1">
            <a:off x="210467" y="568690"/>
            <a:ext cx="6012000" cy="360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69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CE8F83-B07A-7D03-C644-D15D93CBAE68}"/>
              </a:ext>
            </a:extLst>
          </p:cNvPr>
          <p:cNvSpPr/>
          <p:nvPr/>
        </p:nvSpPr>
        <p:spPr>
          <a:xfrm>
            <a:off x="1915161" y="1620000"/>
            <a:ext cx="9560318" cy="4728411"/>
          </a:xfrm>
          <a:prstGeom prst="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B733E-2B91-E2A4-D3F7-3129324C3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881" y="1583531"/>
            <a:ext cx="95046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200" dirty="0">
              <a:solidFill>
                <a:srgbClr val="E8DFC5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«</a:t>
            </a:r>
            <a:r>
              <a:rPr lang="ru-RU" sz="40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А Тому, Кто действующею в нас силою может сделать несравненно больше всего, чего мы просим, или о чем помышляем». </a:t>
            </a:r>
          </a:p>
          <a:p>
            <a:pPr marL="0" indent="0" algn="r">
              <a:buNone/>
            </a:pPr>
            <a:r>
              <a:rPr lang="ru-RU" sz="4000" dirty="0" err="1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Ефесянам</a:t>
            </a:r>
            <a:r>
              <a:rPr lang="ru-RU" sz="40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 3:20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25B801-4E0D-358A-D191-14C1415958D9}"/>
              </a:ext>
            </a:extLst>
          </p:cNvPr>
          <p:cNvSpPr txBox="1">
            <a:spLocks/>
          </p:cNvSpPr>
          <p:nvPr/>
        </p:nvSpPr>
        <p:spPr>
          <a:xfrm>
            <a:off x="2044701" y="164124"/>
            <a:ext cx="9456178" cy="1661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E8DFC5"/>
                </a:solidFill>
                <a:latin typeface="Montserrat" panose="00000500000000000000" pitchFamily="2" charset="-52"/>
              </a:rPr>
              <a:t>БЛИЗОСТЬ С БОГОМ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742E23-9057-9D8E-0251-DC76BF5E5F21}"/>
              </a:ext>
            </a:extLst>
          </p:cNvPr>
          <p:cNvSpPr/>
          <p:nvPr/>
        </p:nvSpPr>
        <p:spPr>
          <a:xfrm rot="16200000">
            <a:off x="-970278" y="3417253"/>
            <a:ext cx="581659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10EED7-973D-E45F-FDEE-90221264124B}"/>
              </a:ext>
            </a:extLst>
          </p:cNvPr>
          <p:cNvSpPr/>
          <p:nvPr/>
        </p:nvSpPr>
        <p:spPr>
          <a:xfrm flipV="1">
            <a:off x="386081" y="1583530"/>
            <a:ext cx="1107947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3F7686-90DD-F56D-98A3-6F2732ED9C12}"/>
              </a:ext>
            </a:extLst>
          </p:cNvPr>
          <p:cNvSpPr>
            <a:spLocks/>
          </p:cNvSpPr>
          <p:nvPr/>
        </p:nvSpPr>
        <p:spPr>
          <a:xfrm rot="16200000">
            <a:off x="8306715" y="6204600"/>
            <a:ext cx="1260000" cy="468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B8DBA0B-CC07-167A-9FBB-00EA34D51A8E}"/>
              </a:ext>
            </a:extLst>
          </p:cNvPr>
          <p:cNvSpPr/>
          <p:nvPr/>
        </p:nvSpPr>
        <p:spPr>
          <a:xfrm flipV="1">
            <a:off x="8365981" y="5971338"/>
            <a:ext cx="3816000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17D3F-29F4-7C67-3E1F-0DD9E5581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1" y="547370"/>
            <a:ext cx="1524000" cy="1149668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rgbClr val="E8DFC5"/>
                </a:solidFill>
                <a:latin typeface="Montserrat" panose="00000500000000000000" pitchFamily="2" charset="-52"/>
              </a:rPr>
              <a:t>7.</a:t>
            </a:r>
          </a:p>
        </p:txBody>
      </p:sp>
    </p:spTree>
    <p:extLst>
      <p:ext uri="{BB962C8B-B14F-4D97-AF65-F5344CB8AC3E}">
        <p14:creationId xmlns:p14="http://schemas.microsoft.com/office/powerpoint/2010/main" val="3646981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DF47E8-1443-5032-5485-CBC05F2E34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E66C-C10B-B7DE-2FBE-A1262D4D8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2311" y="6146476"/>
            <a:ext cx="5974057" cy="400794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E8DFC5"/>
                </a:solidFill>
                <a:latin typeface="Montserrat" panose="00000500000000000000" pitchFamily="2" charset="-52"/>
              </a:rPr>
              <a:t>Отдел управления ресурсами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A9DCE-F7BB-EC81-7B89-D67D96E14E20}"/>
              </a:ext>
            </a:extLst>
          </p:cNvPr>
          <p:cNvSpPr txBox="1"/>
          <p:nvPr/>
        </p:nvSpPr>
        <p:spPr>
          <a:xfrm>
            <a:off x="3048778" y="324433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27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DE81E-ABAC-CA2D-BAC3-8F9ED55A4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FFC59-B446-D934-A48A-64DBB660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10152" y="-1179110"/>
            <a:ext cx="7983894" cy="17838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E8DFC5"/>
                </a:solidFill>
                <a:latin typeface="Montserrat SemiBold" panose="00000700000000000000" pitchFamily="2" charset="-52"/>
              </a:rPr>
              <a:t>Шаги для глубокого погружения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E66C-C10B-B7DE-2FBE-A1262D4D8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09607"/>
            <a:ext cx="9968793" cy="5674934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Место для встречи с Богом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Вставайте раньше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Отключитесь от отвлекающих факторов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Устраните духовные разногласия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Просите о крещении Святым Духом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Найдите время для изучения Библии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Просите о более близкой связи с Богом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Будьте с Богом на протяжении всего дня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64B8BF-57D5-EABF-DAA5-740BE30EEE83}"/>
              </a:ext>
            </a:extLst>
          </p:cNvPr>
          <p:cNvSpPr/>
          <p:nvPr/>
        </p:nvSpPr>
        <p:spPr>
          <a:xfrm flipV="1">
            <a:off x="210467" y="568690"/>
            <a:ext cx="6012000" cy="360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19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CE8F83-B07A-7D03-C644-D15D93CBAE68}"/>
              </a:ext>
            </a:extLst>
          </p:cNvPr>
          <p:cNvSpPr/>
          <p:nvPr/>
        </p:nvSpPr>
        <p:spPr>
          <a:xfrm>
            <a:off x="396000" y="1620000"/>
            <a:ext cx="11079479" cy="4728411"/>
          </a:xfrm>
          <a:prstGeom prst="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B733E-2B91-E2A4-D3F7-3129324C3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881" y="1583531"/>
            <a:ext cx="950468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>
              <a:solidFill>
                <a:srgbClr val="E8DFC5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0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«Приложите все усилия к тому, чтобы обрести то, что Бог высоко оценивает и за что Христос отдал Свою драгоценную жизнь, дав вам возможность обладать этим сокровищем.»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25B801-4E0D-358A-D191-14C1415958D9}"/>
              </a:ext>
            </a:extLst>
          </p:cNvPr>
          <p:cNvSpPr txBox="1">
            <a:spLocks/>
          </p:cNvSpPr>
          <p:nvPr/>
        </p:nvSpPr>
        <p:spPr>
          <a:xfrm>
            <a:off x="2044701" y="500062"/>
            <a:ext cx="84632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E8DFC5"/>
                </a:solidFill>
                <a:latin typeface="Montserrat" panose="00000500000000000000" pitchFamily="2" charset="-52"/>
              </a:rPr>
              <a:t>ГЛУБОКОЕ ПОГРУЖЕНИЕ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742E23-9057-9D8E-0251-DC76BF5E5F21}"/>
              </a:ext>
            </a:extLst>
          </p:cNvPr>
          <p:cNvSpPr/>
          <p:nvPr/>
        </p:nvSpPr>
        <p:spPr>
          <a:xfrm rot="16200000">
            <a:off x="-970278" y="3417253"/>
            <a:ext cx="581659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10EED7-973D-E45F-FDEE-90221264124B}"/>
              </a:ext>
            </a:extLst>
          </p:cNvPr>
          <p:cNvSpPr/>
          <p:nvPr/>
        </p:nvSpPr>
        <p:spPr>
          <a:xfrm flipV="1">
            <a:off x="386081" y="1583530"/>
            <a:ext cx="1107947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1E1C7E1-DD59-5C1E-58D2-FD93B649F814}"/>
              </a:ext>
            </a:extLst>
          </p:cNvPr>
          <p:cNvGrpSpPr/>
          <p:nvPr/>
        </p:nvGrpSpPr>
        <p:grpSpPr>
          <a:xfrm rot="10800000">
            <a:off x="8244000" y="5511640"/>
            <a:ext cx="3816000" cy="1260000"/>
            <a:chOff x="8365981" y="5598000"/>
            <a:chExt cx="3816000" cy="126000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53F7686-90DD-F56D-98A3-6F2732ED9C12}"/>
                </a:ext>
              </a:extLst>
            </p:cNvPr>
            <p:cNvSpPr>
              <a:spLocks/>
            </p:cNvSpPr>
            <p:nvPr/>
          </p:nvSpPr>
          <p:spPr>
            <a:xfrm rot="16200000">
              <a:off x="8306715" y="6204600"/>
              <a:ext cx="1260000" cy="46800"/>
            </a:xfrm>
            <a:prstGeom prst="rect">
              <a:avLst/>
            </a:prstGeom>
            <a:solidFill>
              <a:srgbClr val="E8DFC5"/>
            </a:solidFill>
            <a:ln>
              <a:solidFill>
                <a:srgbClr val="E8D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CB8DBA0B-CC07-167A-9FBB-00EA34D51A8E}"/>
                </a:ext>
              </a:extLst>
            </p:cNvPr>
            <p:cNvSpPr/>
            <p:nvPr/>
          </p:nvSpPr>
          <p:spPr>
            <a:xfrm flipV="1">
              <a:off x="8365981" y="5971338"/>
              <a:ext cx="3816000" cy="45719"/>
            </a:xfrm>
            <a:prstGeom prst="rect">
              <a:avLst/>
            </a:prstGeom>
            <a:solidFill>
              <a:srgbClr val="E8DFC5"/>
            </a:solidFill>
            <a:ln>
              <a:solidFill>
                <a:srgbClr val="E8D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Объект 2">
            <a:extLst>
              <a:ext uri="{FF2B5EF4-FFF2-40B4-BE49-F238E27FC236}">
                <a16:creationId xmlns:a16="http://schemas.microsoft.com/office/drawing/2014/main" id="{BBC6BF52-A0A5-25A1-1090-958C44235EF9}"/>
              </a:ext>
            </a:extLst>
          </p:cNvPr>
          <p:cNvSpPr txBox="1">
            <a:spLocks/>
          </p:cNvSpPr>
          <p:nvPr/>
        </p:nvSpPr>
        <p:spPr>
          <a:xfrm rot="16200000">
            <a:off x="-25022" y="3717722"/>
            <a:ext cx="3510897" cy="544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>
                <a:solidFill>
                  <a:srgbClr val="E8DFC5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Эллен Уайт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ADFCA05F-5D75-1472-4167-85EDD173B151}"/>
              </a:ext>
            </a:extLst>
          </p:cNvPr>
          <p:cNvSpPr txBox="1">
            <a:spLocks/>
          </p:cNvSpPr>
          <p:nvPr/>
        </p:nvSpPr>
        <p:spPr>
          <a:xfrm>
            <a:off x="2645757" y="6384880"/>
            <a:ext cx="8866909" cy="544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>
                <a:solidFill>
                  <a:srgbClr val="E8DFC5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Советы по управлению, стр. 225</a:t>
            </a:r>
          </a:p>
        </p:txBody>
      </p:sp>
    </p:spTree>
    <p:extLst>
      <p:ext uri="{BB962C8B-B14F-4D97-AF65-F5344CB8AC3E}">
        <p14:creationId xmlns:p14="http://schemas.microsoft.com/office/powerpoint/2010/main" val="267497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DE81E-ABAC-CA2D-BAC3-8F9ED55A4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FFC59-B446-D934-A48A-64DBB660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10152" y="-1179110"/>
            <a:ext cx="7983894" cy="17838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E8DFC5"/>
                </a:solidFill>
                <a:latin typeface="Montserrat SemiBold" panose="00000700000000000000" pitchFamily="2" charset="-52"/>
              </a:rPr>
              <a:t>Шаги для глубокого погружения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E66C-C10B-B7DE-2FBE-A1262D4D8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467" y="1173380"/>
            <a:ext cx="9758325" cy="5655162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Место для встречи с Богом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Вставайте раньше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Отключитесь от отвлекающих факторов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Устраните духовные разногласия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Просите о крещении Святым Духом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Найдите время для изучения Библии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Просите о более близкой связи с Богом</a:t>
            </a:r>
          </a:p>
          <a:p>
            <a:pPr marL="514350" indent="-514350" algn="l">
              <a:buAutoNum type="arabicPeriod"/>
            </a:pPr>
            <a:r>
              <a:rPr lang="ru-RU" sz="4000" dirty="0">
                <a:solidFill>
                  <a:srgbClr val="E8DFC5"/>
                </a:solidFill>
                <a:latin typeface="Montserrat" panose="00000500000000000000" pitchFamily="2" charset="-52"/>
              </a:rPr>
              <a:t>Будьте с Богом на протяжении всего дня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64B8BF-57D5-EABF-DAA5-740BE30EEE83}"/>
              </a:ext>
            </a:extLst>
          </p:cNvPr>
          <p:cNvSpPr/>
          <p:nvPr/>
        </p:nvSpPr>
        <p:spPr>
          <a:xfrm flipV="1">
            <a:off x="210467" y="568690"/>
            <a:ext cx="6012000" cy="360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77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DF47E8-1443-5032-5485-CBC05F2E34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FFC59-B446-D934-A48A-64DBB660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2282" y="4853534"/>
            <a:ext cx="7983894" cy="17838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E8DFC5"/>
                </a:solidFill>
                <a:latin typeface="Montserrat SemiBold" panose="00000700000000000000" pitchFamily="2" charset="-52"/>
              </a:rPr>
              <a:t>Отдел управления ресурсами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E66C-C10B-B7DE-2FBE-A1262D4D8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45243" y="220666"/>
            <a:ext cx="1560933" cy="554838"/>
          </a:xfrm>
        </p:spPr>
        <p:txBody>
          <a:bodyPr>
            <a:normAutofit lnSpcReduction="10000"/>
          </a:bodyPr>
          <a:lstStyle/>
          <a:p>
            <a:r>
              <a:rPr lang="ru-RU" sz="3600" b="1" dirty="0">
                <a:solidFill>
                  <a:srgbClr val="E8DFC5"/>
                </a:solidFill>
                <a:latin typeface="Montserrat" panose="00000500000000000000" pitchFamily="2" charset="-52"/>
              </a:rPr>
              <a:t>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A9DCE-F7BB-EC81-7B89-D67D96E14E20}"/>
              </a:ext>
            </a:extLst>
          </p:cNvPr>
          <p:cNvSpPr txBox="1"/>
          <p:nvPr/>
        </p:nvSpPr>
        <p:spPr>
          <a:xfrm>
            <a:off x="3048778" y="324433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4F293-DEF0-76EA-57B4-BDF3D6AB9B76}"/>
              </a:ext>
            </a:extLst>
          </p:cNvPr>
          <p:cNvSpPr txBox="1"/>
          <p:nvPr/>
        </p:nvSpPr>
        <p:spPr>
          <a:xfrm>
            <a:off x="3048778" y="324433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64B8BF-57D5-EABF-DAA5-740BE30EEE83}"/>
              </a:ext>
            </a:extLst>
          </p:cNvPr>
          <p:cNvSpPr/>
          <p:nvPr/>
        </p:nvSpPr>
        <p:spPr>
          <a:xfrm flipV="1">
            <a:off x="338686" y="739504"/>
            <a:ext cx="6012000" cy="360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6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CE8F83-B07A-7D03-C644-D15D93CBAE68}"/>
              </a:ext>
            </a:extLst>
          </p:cNvPr>
          <p:cNvSpPr/>
          <p:nvPr/>
        </p:nvSpPr>
        <p:spPr>
          <a:xfrm>
            <a:off x="396000" y="1620000"/>
            <a:ext cx="11079479" cy="4728411"/>
          </a:xfrm>
          <a:prstGeom prst="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B733E-2B91-E2A4-D3F7-3129324C3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5161" y="2178779"/>
            <a:ext cx="9524516" cy="31314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200" dirty="0">
              <a:solidFill>
                <a:srgbClr val="E8DFC5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40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Когда мы ставим Бога на первое место, </a:t>
            </a:r>
          </a:p>
          <a:p>
            <a:pPr marL="0" indent="0" algn="ctr">
              <a:buNone/>
            </a:pPr>
            <a:r>
              <a:rPr lang="ru-RU" sz="40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это всегда окупается и возвращается к нам различными способами и в разных видах. </a:t>
            </a:r>
            <a:endParaRPr lang="ru-RU" sz="4000" dirty="0">
              <a:solidFill>
                <a:srgbClr val="E8DFC5"/>
              </a:solidFill>
              <a:latin typeface="Montserrat" panose="00000500000000000000" pitchFamily="2" charset="-52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25B801-4E0D-358A-D191-14C1415958D9}"/>
              </a:ext>
            </a:extLst>
          </p:cNvPr>
          <p:cNvSpPr txBox="1">
            <a:spLocks/>
          </p:cNvSpPr>
          <p:nvPr/>
        </p:nvSpPr>
        <p:spPr>
          <a:xfrm>
            <a:off x="2044701" y="500062"/>
            <a:ext cx="84632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E8DFC5"/>
                </a:solidFill>
                <a:latin typeface="Montserrat" panose="00000500000000000000" pitchFamily="2" charset="-52"/>
              </a:rPr>
              <a:t>ПРИОРИТЕТЫ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742E23-9057-9D8E-0251-DC76BF5E5F21}"/>
              </a:ext>
            </a:extLst>
          </p:cNvPr>
          <p:cNvSpPr/>
          <p:nvPr/>
        </p:nvSpPr>
        <p:spPr>
          <a:xfrm rot="16200000">
            <a:off x="-970278" y="3417253"/>
            <a:ext cx="581659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10EED7-973D-E45F-FDEE-90221264124B}"/>
              </a:ext>
            </a:extLst>
          </p:cNvPr>
          <p:cNvSpPr/>
          <p:nvPr/>
        </p:nvSpPr>
        <p:spPr>
          <a:xfrm flipV="1">
            <a:off x="386081" y="1583530"/>
            <a:ext cx="1107947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3F7686-90DD-F56D-98A3-6F2732ED9C12}"/>
              </a:ext>
            </a:extLst>
          </p:cNvPr>
          <p:cNvSpPr>
            <a:spLocks/>
          </p:cNvSpPr>
          <p:nvPr/>
        </p:nvSpPr>
        <p:spPr>
          <a:xfrm rot="16200000">
            <a:off x="8306715" y="6204600"/>
            <a:ext cx="1260000" cy="468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B8DBA0B-CC07-167A-9FBB-00EA34D51A8E}"/>
              </a:ext>
            </a:extLst>
          </p:cNvPr>
          <p:cNvSpPr/>
          <p:nvPr/>
        </p:nvSpPr>
        <p:spPr>
          <a:xfrm flipV="1">
            <a:off x="8365981" y="5971338"/>
            <a:ext cx="3816000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946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CE8F83-B07A-7D03-C644-D15D93CBAE68}"/>
              </a:ext>
            </a:extLst>
          </p:cNvPr>
          <p:cNvSpPr/>
          <p:nvPr/>
        </p:nvSpPr>
        <p:spPr>
          <a:xfrm>
            <a:off x="396000" y="1620000"/>
            <a:ext cx="11079479" cy="4728411"/>
          </a:xfrm>
          <a:prstGeom prst="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B733E-2B91-E2A4-D3F7-3129324C3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881" y="1583531"/>
            <a:ext cx="95046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200" dirty="0">
              <a:solidFill>
                <a:srgbClr val="E8DFC5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Легко обмануть себя, думая, что принятие решения служить Богу равносильно познанию Бога.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Но Бог призывает нас быть с Ним, прежде чем мы пойдем и будем служить Ему. </a:t>
            </a:r>
            <a:endParaRPr lang="ru-RU" sz="3200" dirty="0">
              <a:solidFill>
                <a:schemeClr val="bg1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25B801-4E0D-358A-D191-14C1415958D9}"/>
              </a:ext>
            </a:extLst>
          </p:cNvPr>
          <p:cNvSpPr txBox="1">
            <a:spLocks/>
          </p:cNvSpPr>
          <p:nvPr/>
        </p:nvSpPr>
        <p:spPr>
          <a:xfrm>
            <a:off x="2044701" y="500062"/>
            <a:ext cx="84632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E8DFC5"/>
                </a:solidFill>
                <a:latin typeface="Montserrat" panose="00000500000000000000" pitchFamily="2" charset="-52"/>
              </a:rPr>
              <a:t>ГЛУБОКОЕ ПОГРУЖЕНИЕ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742E23-9057-9D8E-0251-DC76BF5E5F21}"/>
              </a:ext>
            </a:extLst>
          </p:cNvPr>
          <p:cNvSpPr/>
          <p:nvPr/>
        </p:nvSpPr>
        <p:spPr>
          <a:xfrm rot="16200000">
            <a:off x="-970278" y="3417253"/>
            <a:ext cx="581659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10EED7-973D-E45F-FDEE-90221264124B}"/>
              </a:ext>
            </a:extLst>
          </p:cNvPr>
          <p:cNvSpPr/>
          <p:nvPr/>
        </p:nvSpPr>
        <p:spPr>
          <a:xfrm flipV="1">
            <a:off x="386081" y="1583530"/>
            <a:ext cx="1107947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3F7686-90DD-F56D-98A3-6F2732ED9C12}"/>
              </a:ext>
            </a:extLst>
          </p:cNvPr>
          <p:cNvSpPr>
            <a:spLocks/>
          </p:cNvSpPr>
          <p:nvPr/>
        </p:nvSpPr>
        <p:spPr>
          <a:xfrm rot="16200000">
            <a:off x="8306715" y="6204600"/>
            <a:ext cx="1260000" cy="468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B8DBA0B-CC07-167A-9FBB-00EA34D51A8E}"/>
              </a:ext>
            </a:extLst>
          </p:cNvPr>
          <p:cNvSpPr/>
          <p:nvPr/>
        </p:nvSpPr>
        <p:spPr>
          <a:xfrm flipV="1">
            <a:off x="8365981" y="5971338"/>
            <a:ext cx="3816000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348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CE8F83-B07A-7D03-C644-D15D93CBAE68}"/>
              </a:ext>
            </a:extLst>
          </p:cNvPr>
          <p:cNvSpPr/>
          <p:nvPr/>
        </p:nvSpPr>
        <p:spPr>
          <a:xfrm>
            <a:off x="396000" y="1620000"/>
            <a:ext cx="11079479" cy="4728411"/>
          </a:xfrm>
          <a:prstGeom prst="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B733E-2B91-E2A4-D3F7-3129324C3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881" y="1583531"/>
            <a:ext cx="950468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200" dirty="0">
              <a:solidFill>
                <a:srgbClr val="E8DFC5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32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Мы не можем дать другим то, чего не получили сами, сидя у Его ног. 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На самом деле, нам говорят, что, когда Иисус вернется, будет группа, которая скажет: 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“Господь, я сделал это, и я сделал это...“ И Он скажет: “Да, но я никогда не знал тебя! 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Ты работал отдельно от меня”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 (см. Матфея 7:22, 23)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25B801-4E0D-358A-D191-14C1415958D9}"/>
              </a:ext>
            </a:extLst>
          </p:cNvPr>
          <p:cNvSpPr txBox="1">
            <a:spLocks/>
          </p:cNvSpPr>
          <p:nvPr/>
        </p:nvSpPr>
        <p:spPr>
          <a:xfrm>
            <a:off x="2044701" y="500062"/>
            <a:ext cx="84632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E8DFC5"/>
                </a:solidFill>
                <a:latin typeface="Montserrat" panose="00000500000000000000" pitchFamily="2" charset="-52"/>
              </a:rPr>
              <a:t>ГЛУБОКОЕ ПОГРУЖЕНИЕ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742E23-9057-9D8E-0251-DC76BF5E5F21}"/>
              </a:ext>
            </a:extLst>
          </p:cNvPr>
          <p:cNvSpPr/>
          <p:nvPr/>
        </p:nvSpPr>
        <p:spPr>
          <a:xfrm rot="16200000">
            <a:off x="-970278" y="3417253"/>
            <a:ext cx="581659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10EED7-973D-E45F-FDEE-90221264124B}"/>
              </a:ext>
            </a:extLst>
          </p:cNvPr>
          <p:cNvSpPr/>
          <p:nvPr/>
        </p:nvSpPr>
        <p:spPr>
          <a:xfrm flipV="1">
            <a:off x="386081" y="1583530"/>
            <a:ext cx="1107947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3F7686-90DD-F56D-98A3-6F2732ED9C12}"/>
              </a:ext>
            </a:extLst>
          </p:cNvPr>
          <p:cNvSpPr>
            <a:spLocks/>
          </p:cNvSpPr>
          <p:nvPr/>
        </p:nvSpPr>
        <p:spPr>
          <a:xfrm rot="16200000">
            <a:off x="8306715" y="6204600"/>
            <a:ext cx="1260000" cy="468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B8DBA0B-CC07-167A-9FBB-00EA34D51A8E}"/>
              </a:ext>
            </a:extLst>
          </p:cNvPr>
          <p:cNvSpPr/>
          <p:nvPr/>
        </p:nvSpPr>
        <p:spPr>
          <a:xfrm flipV="1">
            <a:off x="8365981" y="5971338"/>
            <a:ext cx="3816000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720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DE81E-ABAC-CA2D-BAC3-8F9ED55A4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323385B9-DD1E-F94B-9CE4-F66A36890C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998F35EC-E1EA-6F43-97AE-77278383CC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89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DE81E-ABAC-CA2D-BAC3-8F9ED55A4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FFC59-B446-D934-A48A-64DBB660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10152" y="-1179110"/>
            <a:ext cx="7983894" cy="17838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E8DFC5"/>
                </a:solidFill>
                <a:latin typeface="Montserrat SemiBold" panose="00000700000000000000" pitchFamily="2" charset="-52"/>
              </a:rPr>
              <a:t>Шаги для глубокого погружения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E66C-C10B-B7DE-2FBE-A1262D4D8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248364"/>
            <a:ext cx="9006219" cy="4361271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ru-RU" sz="4400" dirty="0">
                <a:solidFill>
                  <a:srgbClr val="E8DFC5"/>
                </a:solidFill>
                <a:latin typeface="Montserrat" panose="00000500000000000000" pitchFamily="2" charset="-52"/>
              </a:rPr>
              <a:t>Место для встречи с Богом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64B8BF-57D5-EABF-DAA5-740BE30EEE83}"/>
              </a:ext>
            </a:extLst>
          </p:cNvPr>
          <p:cNvSpPr/>
          <p:nvPr/>
        </p:nvSpPr>
        <p:spPr>
          <a:xfrm flipV="1">
            <a:off x="210467" y="568690"/>
            <a:ext cx="6012000" cy="360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5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CE8F83-B07A-7D03-C644-D15D93CBAE68}"/>
              </a:ext>
            </a:extLst>
          </p:cNvPr>
          <p:cNvSpPr/>
          <p:nvPr/>
        </p:nvSpPr>
        <p:spPr>
          <a:xfrm>
            <a:off x="396000" y="1620000"/>
            <a:ext cx="11079479" cy="4728411"/>
          </a:xfrm>
          <a:prstGeom prst="rect">
            <a:avLst/>
          </a:prstGeom>
          <a:solidFill>
            <a:srgbClr val="303030"/>
          </a:solidFill>
          <a:ln>
            <a:solidFill>
              <a:srgbClr val="303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B733E-2B91-E2A4-D3F7-3129324C3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0881" y="1583531"/>
            <a:ext cx="95046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200" dirty="0">
              <a:solidFill>
                <a:srgbClr val="E8DFC5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E8DFC5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«</a:t>
            </a:r>
            <a:r>
              <a:rPr lang="ru-RU" sz="4400" dirty="0">
                <a:solidFill>
                  <a:srgbClr val="E8DFC5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И утром, встав задолго до рассвета, Он [Иисус] вышел и удалился в уединенное место, и там молился».</a:t>
            </a:r>
          </a:p>
          <a:p>
            <a:pPr marL="0" indent="0" algn="r">
              <a:buNone/>
            </a:pPr>
            <a:r>
              <a:rPr lang="ru-RU" sz="4400" dirty="0">
                <a:solidFill>
                  <a:srgbClr val="E8DFC5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Марка 1:35</a:t>
            </a:r>
            <a:endParaRPr lang="ru-RU" sz="4400" dirty="0">
              <a:solidFill>
                <a:srgbClr val="E8DFC5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25B801-4E0D-358A-D191-14C1415958D9}"/>
              </a:ext>
            </a:extLst>
          </p:cNvPr>
          <p:cNvSpPr txBox="1">
            <a:spLocks/>
          </p:cNvSpPr>
          <p:nvPr/>
        </p:nvSpPr>
        <p:spPr>
          <a:xfrm>
            <a:off x="2044701" y="500062"/>
            <a:ext cx="98894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rgbClr val="E8DFC5"/>
                </a:solidFill>
                <a:latin typeface="Montserrat" panose="00000500000000000000" pitchFamily="2" charset="-52"/>
              </a:rPr>
              <a:t>МЕСТО ДЛЯ ВСТРЕЧИ С БОГОМ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742E23-9057-9D8E-0251-DC76BF5E5F21}"/>
              </a:ext>
            </a:extLst>
          </p:cNvPr>
          <p:cNvSpPr/>
          <p:nvPr/>
        </p:nvSpPr>
        <p:spPr>
          <a:xfrm rot="16200000">
            <a:off x="-970278" y="3417253"/>
            <a:ext cx="5816599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10EED7-973D-E45F-FDEE-90221264124B}"/>
              </a:ext>
            </a:extLst>
          </p:cNvPr>
          <p:cNvSpPr/>
          <p:nvPr/>
        </p:nvSpPr>
        <p:spPr>
          <a:xfrm flipV="1">
            <a:off x="386080" y="1583530"/>
            <a:ext cx="11376000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53F7686-90DD-F56D-98A3-6F2732ED9C12}"/>
              </a:ext>
            </a:extLst>
          </p:cNvPr>
          <p:cNvSpPr>
            <a:spLocks/>
          </p:cNvSpPr>
          <p:nvPr/>
        </p:nvSpPr>
        <p:spPr>
          <a:xfrm rot="16200000">
            <a:off x="8306715" y="6204600"/>
            <a:ext cx="1260000" cy="468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B8DBA0B-CC07-167A-9FBB-00EA34D51A8E}"/>
              </a:ext>
            </a:extLst>
          </p:cNvPr>
          <p:cNvSpPr/>
          <p:nvPr/>
        </p:nvSpPr>
        <p:spPr>
          <a:xfrm flipV="1">
            <a:off x="8365981" y="5971338"/>
            <a:ext cx="3816000" cy="45719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17D3F-29F4-7C67-3E1F-0DD9E5581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1" y="547370"/>
            <a:ext cx="1524000" cy="1149668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rgbClr val="E8DFC5"/>
                </a:solidFill>
                <a:latin typeface="Montserrat" panose="00000500000000000000" pitchFamily="2" charset="-52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424077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DE81E-ABAC-CA2D-BAC3-8F9ED55A4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03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FFC59-B446-D934-A48A-64DBB6608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10152" y="-1179110"/>
            <a:ext cx="7983894" cy="17838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E8DFC5"/>
                </a:solidFill>
                <a:latin typeface="Montserrat SemiBold" panose="00000700000000000000" pitchFamily="2" charset="-52"/>
              </a:rPr>
              <a:t>Шаги для глубокого погружения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E66C-C10B-B7DE-2FBE-A1262D4D8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50551"/>
            <a:ext cx="9006219" cy="5079930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ru-RU" sz="4400" dirty="0">
                <a:solidFill>
                  <a:srgbClr val="E8DFC5"/>
                </a:solidFill>
                <a:latin typeface="Montserrat" panose="00000500000000000000" pitchFamily="2" charset="-52"/>
              </a:rPr>
              <a:t>Место для встречи с Богом</a:t>
            </a:r>
          </a:p>
          <a:p>
            <a:pPr marL="514350" indent="-514350" algn="l">
              <a:buAutoNum type="arabicPeriod"/>
            </a:pPr>
            <a:r>
              <a:rPr lang="ru-RU" sz="4400" dirty="0">
                <a:solidFill>
                  <a:srgbClr val="E8DFC5"/>
                </a:solidFill>
                <a:latin typeface="Montserrat" panose="00000500000000000000" pitchFamily="2" charset="-52"/>
              </a:rPr>
              <a:t>Вставайте раньше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64B8BF-57D5-EABF-DAA5-740BE30EEE83}"/>
              </a:ext>
            </a:extLst>
          </p:cNvPr>
          <p:cNvSpPr/>
          <p:nvPr/>
        </p:nvSpPr>
        <p:spPr>
          <a:xfrm flipV="1">
            <a:off x="210467" y="568690"/>
            <a:ext cx="6012000" cy="36000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3704EA-FB22-EA31-0C04-001034A60267}"/>
              </a:ext>
            </a:extLst>
          </p:cNvPr>
          <p:cNvSpPr/>
          <p:nvPr/>
        </p:nvSpPr>
        <p:spPr>
          <a:xfrm rot="16200000" flipV="1">
            <a:off x="7007259" y="3362885"/>
            <a:ext cx="6025840" cy="102772"/>
          </a:xfrm>
          <a:prstGeom prst="rect">
            <a:avLst/>
          </a:prstGeom>
          <a:solidFill>
            <a:srgbClr val="E8DFC5"/>
          </a:solidFill>
          <a:ln>
            <a:solidFill>
              <a:srgbClr val="E8D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FECE37-FA0E-3807-D4BB-B4D124D628D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2" y="4963886"/>
            <a:ext cx="1673448" cy="16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580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день 2" id="{8BDC3782-5C2E-4AF3-A2B9-31C1CD333A86}" vid="{7620566F-2B73-4611-AB78-982AD2C29AF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</TotalTime>
  <Words>2106</Words>
  <Application>Microsoft Macintosh PowerPoint</Application>
  <PresentationFormat>Широкоэкранный</PresentationFormat>
  <Paragraphs>193</Paragraphs>
  <Slides>23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Montserrat</vt:lpstr>
      <vt:lpstr>Montserrat SemiBold</vt:lpstr>
      <vt:lpstr>Times New Roman</vt:lpstr>
      <vt:lpstr>Тема Office</vt:lpstr>
      <vt:lpstr>КОПАЙТЕ ГЛУБЖЕ!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Шаги для глубокого погружения</vt:lpstr>
      <vt:lpstr>1.</vt:lpstr>
      <vt:lpstr>Шаги для глубокого погружения</vt:lpstr>
      <vt:lpstr>2.</vt:lpstr>
      <vt:lpstr>Шаги для глубокого погружения</vt:lpstr>
      <vt:lpstr>3.</vt:lpstr>
      <vt:lpstr>Шаги для глубокого погружения</vt:lpstr>
      <vt:lpstr>4.</vt:lpstr>
      <vt:lpstr>Шаги для глубокого погружения</vt:lpstr>
      <vt:lpstr>5.</vt:lpstr>
      <vt:lpstr>Шаги для глубокого погружения</vt:lpstr>
      <vt:lpstr>Шаги для глубокого погружения</vt:lpstr>
      <vt:lpstr>7.</vt:lpstr>
      <vt:lpstr>Шаги для глубокого погружения</vt:lpstr>
      <vt:lpstr>Презентация PowerPoint</vt:lpstr>
      <vt:lpstr>Шаги для глубокого погружения</vt:lpstr>
      <vt:lpstr>Отдел управления ресурсами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Отдел управления  ресурсами</dc:title>
  <dc:creator>Валентина Бучнева</dc:creator>
  <cp:lastModifiedBy>Пользователь Microsoft Office</cp:lastModifiedBy>
  <cp:revision>29</cp:revision>
  <dcterms:created xsi:type="dcterms:W3CDTF">2023-02-26T09:26:09Z</dcterms:created>
  <dcterms:modified xsi:type="dcterms:W3CDTF">2023-04-03T15:47:26Z</dcterms:modified>
</cp:coreProperties>
</file>