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57" r:id="rId4"/>
    <p:sldId id="276" r:id="rId5"/>
    <p:sldId id="263" r:id="rId6"/>
    <p:sldId id="266" r:id="rId7"/>
    <p:sldId id="258" r:id="rId8"/>
    <p:sldId id="267" r:id="rId9"/>
    <p:sldId id="268" r:id="rId10"/>
    <p:sldId id="269" r:id="rId11"/>
    <p:sldId id="261" r:id="rId12"/>
    <p:sldId id="270" r:id="rId13"/>
    <p:sldId id="271" r:id="rId14"/>
    <p:sldId id="260" r:id="rId15"/>
    <p:sldId id="272" r:id="rId16"/>
    <p:sldId id="273" r:id="rId17"/>
    <p:sldId id="259" r:id="rId18"/>
    <p:sldId id="274" r:id="rId19"/>
    <p:sldId id="275" r:id="rId20"/>
    <p:sldId id="277"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FC5"/>
    <a:srgbClr val="303030"/>
    <a:srgbClr val="1C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62466" autoAdjust="0"/>
  </p:normalViewPr>
  <p:slideViewPr>
    <p:cSldViewPr snapToGrid="0">
      <p:cViewPr varScale="1">
        <p:scale>
          <a:sx n="76" d="100"/>
          <a:sy n="76" d="100"/>
        </p:scale>
        <p:origin x="1856"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09397-858A-4B3A-88C2-5BD6DCB4DA8E}" type="datetimeFigureOut">
              <a:rPr lang="ru-RU" smtClean="0"/>
              <a:t>03.04.2023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6F482-8B85-445B-93EE-9EB7639AA4BA}" type="slidenum">
              <a:rPr lang="ru-RU" smtClean="0"/>
              <a:t>‹#›</a:t>
            </a:fld>
            <a:endParaRPr lang="ru-RU"/>
          </a:p>
        </p:txBody>
      </p:sp>
    </p:spTree>
    <p:extLst>
      <p:ext uri="{BB962C8B-B14F-4D97-AF65-F5344CB8AC3E}">
        <p14:creationId xmlns:p14="http://schemas.microsoft.com/office/powerpoint/2010/main" val="147809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Понаблюдайте за окружающей нас природой. Послушайте пение птиц.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 восхищением посмотрите на грациозное движение белок и оленей.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Полюбуйтесь буйством красок цветов, их изысканным ароматом и нежной текстурой бархатистых лепестков.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Кто создал такую прекрасную природу?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Единственный и Истинный Бог, наш Создатель, Искупитель и Податель всего.</a:t>
            </a:r>
          </a:p>
          <a:p>
            <a:endParaRPr lang="ru-RU" dirty="0"/>
          </a:p>
        </p:txBody>
      </p:sp>
      <p:sp>
        <p:nvSpPr>
          <p:cNvPr id="4" name="Номер слайда 3"/>
          <p:cNvSpPr>
            <a:spLocks noGrp="1"/>
          </p:cNvSpPr>
          <p:nvPr>
            <p:ph type="sldNum" sz="quarter" idx="5"/>
          </p:nvPr>
        </p:nvSpPr>
        <p:spPr/>
        <p:txBody>
          <a:bodyPr/>
          <a:lstStyle/>
          <a:p>
            <a:fld id="{34D6F482-8B85-445B-93EE-9EB7639AA4BA}" type="slidenum">
              <a:rPr lang="ru-RU" smtClean="0"/>
              <a:t>1</a:t>
            </a:fld>
            <a:endParaRPr lang="ru-RU"/>
          </a:p>
        </p:txBody>
      </p:sp>
    </p:spTree>
    <p:extLst>
      <p:ext uri="{BB962C8B-B14F-4D97-AF65-F5344CB8AC3E}">
        <p14:creationId xmlns:p14="http://schemas.microsoft.com/office/powerpoint/2010/main" val="321229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Чтобы поставить Бога на первое место, нам понадобится не только вера и устремление наших глаз на невидимое, но нам, также, нужно будет испытать Его удивительную праведность. Павел, сознавая этот факт, восклицает: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 найтись в Нем не со своею праведностью, которая от закона, но с тою, которая через веру во Христа, с праведностью от Бога по вере”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Филиппийцам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3:9).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Да, мы нуждаемся в Его преобразующей силе в нашей жизни (Римлянам 12:2) для того, чтобы иметь возможность “делать правильный выбор” и “ищите же прежде Царства Божия и правды Его, и это все приложится вам” (Матфея 6:33).</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12</a:t>
            </a:fld>
            <a:endParaRPr lang="ru-RU"/>
          </a:p>
        </p:txBody>
      </p:sp>
    </p:spTree>
    <p:extLst>
      <p:ext uri="{BB962C8B-B14F-4D97-AF65-F5344CB8AC3E}">
        <p14:creationId xmlns:p14="http://schemas.microsoft.com/office/powerpoint/2010/main" val="175055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Когда мы решаем поставить Бога на первое место, это происходит потому, что мы понимаем, что у Него есть план для каждого из нас, и Павел гарантирует нам такую исключительную привилегию: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“Итак мы – посланники от имени Христова, и как бы Сам Бог увещевает чрез нас, от имени Христова просим: примиритесь с Богом.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Ибо не знавшего греха Он сделал для нас жертвою за грех, чтобы мы в Нем сделались праведными пред Богом.” (2 Коринфянам 5:20, 21).</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13</a:t>
            </a:fld>
            <a:endParaRPr lang="ru-RU"/>
          </a:p>
        </p:txBody>
      </p:sp>
    </p:spTree>
    <p:extLst>
      <p:ext uri="{BB962C8B-B14F-4D97-AF65-F5344CB8AC3E}">
        <p14:creationId xmlns:p14="http://schemas.microsoft.com/office/powerpoint/2010/main" val="189129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Для того, чтобы поставить Бога на первое место, потребуется не только вера,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чтобы устремить свой взор на невидимое и ощутить Его праведность, но, самое главное,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чтобы ответить на Его призыв служить Ему!</a:t>
            </a:r>
            <a:endParaRPr lang="ru-RU" sz="1200" dirty="0">
              <a:effectLst/>
              <a:latin typeface="Consolas" panose="020B0609020204030204" pitchFamily="49"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34D6F482-8B85-445B-93EE-9EB7639AA4BA}" type="slidenum">
              <a:rPr lang="ru-RU" smtClean="0"/>
              <a:t>14</a:t>
            </a:fld>
            <a:endParaRPr lang="ru-RU"/>
          </a:p>
        </p:txBody>
      </p:sp>
    </p:spTree>
    <p:extLst>
      <p:ext uri="{BB962C8B-B14F-4D97-AF65-F5344CB8AC3E}">
        <p14:creationId xmlns:p14="http://schemas.microsoft.com/office/powerpoint/2010/main" val="27347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Исайя объясняет этот важный опыт в своей жизни, который является примером того, что наш Господь хочет сделать с каждым из нас: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 услышал я голос Господа, говорящего: кого мне послать? И кто пойдет для Нас?” (Исаия 6:8).</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Готовы ли мы вместе с Исайей честно ответить на такой важный призыв?</a:t>
            </a: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“Вот я, пошли меня!” (Исаия 6:8) </a:t>
            </a: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Чтобы испытать привилегию ставить Бога на первое место и ежедневно отвечать на Его призыв, </a:t>
            </a: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мы должны с уверенностью сказать: “Я пойду”.</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15</a:t>
            </a:fld>
            <a:endParaRPr lang="ru-RU"/>
          </a:p>
        </p:txBody>
      </p:sp>
    </p:spTree>
    <p:extLst>
      <p:ext uri="{BB962C8B-B14F-4D97-AF65-F5344CB8AC3E}">
        <p14:creationId xmlns:p14="http://schemas.microsoft.com/office/powerpoint/2010/main" val="179051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Эллен Уайт пишет в книге «Путь ко Христу»:</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«Нужно понять, что такое настоящая сила воли. В природе человека это управляющая сила, которая проявляет себя при принятии решений. Все зависит от правильного действия воли. Бог дал человеку способность делать выбор. И этой способностью надо пользоваться. Если вы в силах отдать Ему свою волю, то Он будет совершать в вас «и хотение, и действие по своему благоволению». Тогда вы будете полностью находиться под руководством Духа Христова, ваши помыслы придут в согласие с Ним.»</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Решение поставить Бога на первое место окутает вашу жизнь миром, когда вы посвятите свою жизнь служению Ему. </a:t>
            </a: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Душа, посвященная служению Христу, обретает покой, который мир не может ни дать, ни отнять.</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16</a:t>
            </a:fld>
            <a:endParaRPr lang="ru-RU"/>
          </a:p>
        </p:txBody>
      </p:sp>
    </p:spTree>
    <p:extLst>
      <p:ext uri="{BB962C8B-B14F-4D97-AF65-F5344CB8AC3E}">
        <p14:creationId xmlns:p14="http://schemas.microsoft.com/office/powerpoint/2010/main" val="260452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Для того, чтобы поставить Бога на первое место, от нас потребуется не только вера, чтобы устремить свой взор на невидимое, но и опыт хождения в Его праведности, решение служить Богу, то, все это отразится на том, как мы распоряжаемся сокровищами, которые наш небесный Отец отдает в наши руки.</a:t>
            </a:r>
            <a:endParaRPr lang="ru-RU" dirty="0"/>
          </a:p>
        </p:txBody>
      </p:sp>
      <p:sp>
        <p:nvSpPr>
          <p:cNvPr id="4" name="Номер слайда 3"/>
          <p:cNvSpPr>
            <a:spLocks noGrp="1"/>
          </p:cNvSpPr>
          <p:nvPr>
            <p:ph type="sldNum" sz="quarter" idx="5"/>
          </p:nvPr>
        </p:nvSpPr>
        <p:spPr/>
        <p:txBody>
          <a:bodyPr/>
          <a:lstStyle/>
          <a:p>
            <a:fld id="{34D6F482-8B85-445B-93EE-9EB7639AA4BA}" type="slidenum">
              <a:rPr lang="ru-RU" smtClean="0"/>
              <a:t>17</a:t>
            </a:fld>
            <a:endParaRPr lang="ru-RU"/>
          </a:p>
        </p:txBody>
      </p:sp>
    </p:spTree>
    <p:extLst>
      <p:ext uri="{BB962C8B-B14F-4D97-AF65-F5344CB8AC3E}">
        <p14:creationId xmlns:p14="http://schemas.microsoft.com/office/powerpoint/2010/main" val="1802232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Как хорошие управляющие, мы хотим услышать от нашего Господа слова одобрения: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“Господин его сказал ему: “ хорошо, добрый и верный раб! В малом ты был верен, над многим тебя поставлю. Войди в радость господина твоего” (Матфея 25:21).</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этом мире мы ведем духовную битву с силами зла и наш Господь хочет, чтобы мы были успешными и преодолевали все виды искушений, а также всегда чтили Его. </a:t>
            </a: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связи с этим звучит вопрос: “ Можно ли человеку обкрадывать Бога? А вы обкрадываете Меня. Скажете: «чем обкрадываем мы Тебя?» Десятиною и приношениями. </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18</a:t>
            </a:fld>
            <a:endParaRPr lang="ru-RU"/>
          </a:p>
        </p:txBody>
      </p:sp>
    </p:spTree>
    <p:extLst>
      <p:ext uri="{BB962C8B-B14F-4D97-AF65-F5344CB8AC3E}">
        <p14:creationId xmlns:p14="http://schemas.microsoft.com/office/powerpoint/2010/main" val="120298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Проклятием вы прокляты, потому что вы — весь народ — обкрадываете Меня. Принесите все десятины в дом хранилища, чтобы в доме Моём была пища, и хотя в этом испытайте Меня, говорит Господь Саваоф: не открою ли Я для вас отверстий небесных и не изолью ли на вас благословения до избытка?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Малахия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3:8-10).</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Каким благословением это будет в нашей личной жизни, жизни наших семей и церквей, когда мы применим Божьи наставления в нашем личном опыте!</a:t>
            </a:r>
          </a:p>
        </p:txBody>
      </p:sp>
      <p:sp>
        <p:nvSpPr>
          <p:cNvPr id="4" name="Номер слайда 3"/>
          <p:cNvSpPr>
            <a:spLocks noGrp="1"/>
          </p:cNvSpPr>
          <p:nvPr>
            <p:ph type="sldNum" sz="quarter" idx="5"/>
          </p:nvPr>
        </p:nvSpPr>
        <p:spPr/>
        <p:txBody>
          <a:bodyPr/>
          <a:lstStyle/>
          <a:p>
            <a:fld id="{34D6F482-8B85-445B-93EE-9EB7639AA4BA}" type="slidenum">
              <a:rPr lang="ru-RU" smtClean="0"/>
              <a:t>19</a:t>
            </a:fld>
            <a:endParaRPr lang="ru-RU"/>
          </a:p>
        </p:txBody>
      </p:sp>
    </p:spTree>
    <p:extLst>
      <p:ext uri="{BB962C8B-B14F-4D97-AF65-F5344CB8AC3E}">
        <p14:creationId xmlns:p14="http://schemas.microsoft.com/office/powerpoint/2010/main" val="383628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4D6F482-8B85-445B-93EE-9EB7639AA4BA}" type="slidenum">
              <a:rPr lang="ru-RU" smtClean="0"/>
              <a:t>20</a:t>
            </a:fld>
            <a:endParaRPr lang="ru-RU"/>
          </a:p>
        </p:txBody>
      </p:sp>
    </p:spTree>
    <p:extLst>
      <p:ext uri="{BB962C8B-B14F-4D97-AF65-F5344CB8AC3E}">
        <p14:creationId xmlns:p14="http://schemas.microsoft.com/office/powerpoint/2010/main" val="131067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228600"/>
            <a:endParaRPr lang="ru-RU" sz="1200" dirty="0">
              <a:effectLst/>
              <a:latin typeface="Consolas" panose="020B0609020204030204" pitchFamily="49" charset="0"/>
              <a:ea typeface="Calibri" panose="020F0502020204030204" pitchFamily="34" charset="0"/>
              <a:cs typeface="Times New Roman" panose="02020603050405020304" pitchFamily="18" charset="0"/>
            </a:endParaRPr>
          </a:p>
          <a:p>
            <a:pPr indent="228600"/>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 подтверждение этого, Иоанн написал: “В начале было Слово, и Слово было у Бога, и Слово было Бог. Оно было в начале у Бога. Все чрез Него начало быть, и без Него ничто не начало быть, что начало быть.” (Иоанна 1:1-3). </a:t>
            </a:r>
          </a:p>
          <a:p>
            <a:pPr indent="228600"/>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И Слово стало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плотию</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и обитало с нами, полное благодати и истины; и мы видели славу Его, славу как единородного от Отца” (Иоанна 1:14). </a:t>
            </a:r>
          </a:p>
          <a:p>
            <a:pPr indent="228600"/>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 другой день видит Иоанн [Креститель] идущего к нему Иисуса и говорит: ‘Вот Агнец Божий, Который берет на себя грех мира!’” (Иоанна 1:29). </a:t>
            </a:r>
          </a:p>
          <a:p>
            <a:pPr indent="228600"/>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“Один из двух, слышавших от Иоанна об Иисусе и последовавших за Ним, был Андрей, брат Симона Петра. Он первый находит брата своего Симона и говорит ему: ”Мы нашли Мессию" (то есть Христа)" (Иоанн 1:40, 41). “Ибо так возлюбил Бог мир, что отдал Сына Своего единородного, дабы всякий, верующий в Него, не погиб, но имел жизнь вечную” (Иоанна 3:16).</a:t>
            </a:r>
          </a:p>
          <a:p>
            <a:pPr indent="228600"/>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Слово Божье и природа представляют нам уникальную работу Мудрого Дизайнера, Творца и Иисуса Христа, нашего Искупителя.</a:t>
            </a:r>
            <a:endParaRPr lang="ru-RU" sz="1200" dirty="0">
              <a:effectLst/>
              <a:latin typeface="Consolas" panose="020B0609020204030204" pitchFamily="49" charset="0"/>
              <a:ea typeface="Calibri" panose="020F0502020204030204" pitchFamily="34" charset="0"/>
              <a:cs typeface="Times New Roman" panose="02020603050405020304" pitchFamily="18" charset="0"/>
            </a:endParaRPr>
          </a:p>
          <a:p>
            <a:endParaRPr lang="ru-RU" dirty="0"/>
          </a:p>
          <a:p>
            <a:endParaRPr lang="ru-RU" dirty="0"/>
          </a:p>
        </p:txBody>
      </p:sp>
      <p:sp>
        <p:nvSpPr>
          <p:cNvPr id="4" name="Номер слайда 3"/>
          <p:cNvSpPr>
            <a:spLocks noGrp="1"/>
          </p:cNvSpPr>
          <p:nvPr>
            <p:ph type="sldNum" sz="quarter" idx="5"/>
          </p:nvPr>
        </p:nvSpPr>
        <p:spPr/>
        <p:txBody>
          <a:bodyPr/>
          <a:lstStyle/>
          <a:p>
            <a:fld id="{34D6F482-8B85-445B-93EE-9EB7639AA4BA}" type="slidenum">
              <a:rPr lang="ru-RU" smtClean="0"/>
              <a:t>2</a:t>
            </a:fld>
            <a:endParaRPr lang="ru-RU"/>
          </a:p>
        </p:txBody>
      </p:sp>
    </p:spTree>
    <p:extLst>
      <p:ext uri="{BB962C8B-B14F-4D97-AF65-F5344CB8AC3E}">
        <p14:creationId xmlns:p14="http://schemas.microsoft.com/office/powerpoint/2010/main" val="232721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Давид, в восхищении, произносит слова исповедания и благодарения: </a:t>
            </a: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“И богатство и слава от лица Твоего, и Ты владычествуешь над всем, и в руке Твоей сила и могущество, и во власти Твоей возвеличить и укрепить всё. И ныне, Боже наш, мы славословим Тебя и хвалим величественное имя Твоё. Ибо кто я и кто народ мой, что мы имели возможность так жертвовать?</a:t>
            </a: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Но от Тебя всё, и от руки Твоей полученное мы отдали Тебе». (1 Паралипоменон 29:12-14).</a:t>
            </a:r>
          </a:p>
          <a:p>
            <a:pPr indent="449580"/>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Как широко и глубоко открывает нам Священное Писание участие Бога нашей жизни. Господь, наш Бог, является Творцом (поэтому, Ему принадлежит вся вселенная), и Он обеспечивает нас всем необходимым, ожидая, что мы поставим Его на первое место в своей жизни. </a:t>
            </a:r>
          </a:p>
          <a:p>
            <a:pPr indent="449580"/>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К сожалению, мы остаемся слабыми людьми, и наши решения, и обещания, часто, терпят крушения!</a:t>
            </a:r>
          </a:p>
          <a:p>
            <a:pPr indent="449580"/>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Как нам принять непоколебимое, основанное на любви и доверии, решение поставить Бога на первое место в нашей жизни?  Поставить Его на первое место в управлении тем, что Он нам дал, много или мало?	</a:t>
            </a:r>
          </a:p>
          <a:p>
            <a:pPr indent="449580"/>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Пять элементов могут помочь нам поставить Бога на первое место. Давайте, коротко, отметим их:</a:t>
            </a:r>
          </a:p>
          <a:p>
            <a:endParaRPr lang="ru-RU" dirty="0"/>
          </a:p>
        </p:txBody>
      </p:sp>
      <p:sp>
        <p:nvSpPr>
          <p:cNvPr id="4" name="Номер слайда 3"/>
          <p:cNvSpPr>
            <a:spLocks noGrp="1"/>
          </p:cNvSpPr>
          <p:nvPr>
            <p:ph type="sldNum" sz="quarter" idx="5"/>
          </p:nvPr>
        </p:nvSpPr>
        <p:spPr/>
        <p:txBody>
          <a:bodyPr/>
          <a:lstStyle/>
          <a:p>
            <a:fld id="{34D6F482-8B85-445B-93EE-9EB7639AA4BA}" type="slidenum">
              <a:rPr lang="ru-RU" smtClean="0"/>
              <a:t>3</a:t>
            </a:fld>
            <a:endParaRPr lang="ru-RU"/>
          </a:p>
        </p:txBody>
      </p:sp>
    </p:spTree>
    <p:extLst>
      <p:ext uri="{BB962C8B-B14F-4D97-AF65-F5344CB8AC3E}">
        <p14:creationId xmlns:p14="http://schemas.microsoft.com/office/powerpoint/2010/main" val="187963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Чтобы поставить Бога на первое место, нам понадобится вера. </a:t>
            </a:r>
            <a:endParaRPr lang="ru-RU" dirty="0"/>
          </a:p>
        </p:txBody>
      </p:sp>
      <p:sp>
        <p:nvSpPr>
          <p:cNvPr id="4" name="Номер слайда 3"/>
          <p:cNvSpPr>
            <a:spLocks noGrp="1"/>
          </p:cNvSpPr>
          <p:nvPr>
            <p:ph type="sldNum" sz="quarter" idx="5"/>
          </p:nvPr>
        </p:nvSpPr>
        <p:spPr/>
        <p:txBody>
          <a:bodyPr/>
          <a:lstStyle/>
          <a:p>
            <a:fld id="{34D6F482-8B85-445B-93EE-9EB7639AA4BA}" type="slidenum">
              <a:rPr lang="ru-RU" smtClean="0"/>
              <a:t>4</a:t>
            </a:fld>
            <a:endParaRPr lang="ru-RU"/>
          </a:p>
        </p:txBody>
      </p:sp>
    </p:spTree>
    <p:extLst>
      <p:ext uri="{BB962C8B-B14F-4D97-AF65-F5344CB8AC3E}">
        <p14:creationId xmlns:p14="http://schemas.microsoft.com/office/powerpoint/2010/main" val="47512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“Вера же есть осуществление ожидаемого и уверенность в невидимом.» (Евреям 11:1). </a:t>
            </a: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Да, это вопрос доверия. </a:t>
            </a: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Он - Бог. Он - Творец. Он - Тот, кто обеспечивает наши нужды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Филиппийцам</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4:19). </a:t>
            </a: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Он — наш Спаситель, и Он “пришел взыскать и спасти погибшее” (Луки 19:10) - вас и меня. </a:t>
            </a: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Поэтому, зная, что «Вера от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слышания</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слышание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от слова Божия» (Римлянам 10:17), и мы сможем иметь веру в Него и возрастать в ней.</a:t>
            </a: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Соломон также дает совет: </a:t>
            </a:r>
          </a:p>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“Надейся на Господа всем сердцем твоим, и не полагайся на разум твой; во всех путях твоих познавай Его, и Он направит стези твои” (Притчи 3:5, 6)</a:t>
            </a:r>
          </a:p>
          <a:p>
            <a:endParaRPr lang="ru-RU" dirty="0"/>
          </a:p>
        </p:txBody>
      </p:sp>
      <p:sp>
        <p:nvSpPr>
          <p:cNvPr id="4" name="Номер слайда 3"/>
          <p:cNvSpPr>
            <a:spLocks noGrp="1"/>
          </p:cNvSpPr>
          <p:nvPr>
            <p:ph type="sldNum" sz="quarter" idx="5"/>
          </p:nvPr>
        </p:nvSpPr>
        <p:spPr/>
        <p:txBody>
          <a:bodyPr/>
          <a:lstStyle/>
          <a:p>
            <a:fld id="{34D6F482-8B85-445B-93EE-9EB7639AA4BA}" type="slidenum">
              <a:rPr lang="ru-RU" smtClean="0"/>
              <a:t>5</a:t>
            </a:fld>
            <a:endParaRPr lang="ru-RU"/>
          </a:p>
        </p:txBody>
      </p:sp>
    </p:spTree>
    <p:extLst>
      <p:ext uri="{BB962C8B-B14F-4D97-AF65-F5344CB8AC3E}">
        <p14:creationId xmlns:p14="http://schemas.microsoft.com/office/powerpoint/2010/main" val="206613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Размышляя о глубокой мысли, написанной Эллен  Уайт: </a:t>
            </a:r>
          </a:p>
          <a:p>
            <a:pPr indent="449580"/>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“Истина и слава Божья неразделимы; для нас невозможно, имея Библию в пределах нашей досягаемости, поклоняться  Богу, следуя за ошибочными мнениями. Многие утверждают, что не имеет значения, во что человек верит, если его жизнь добропорядочная. Но жизнь формируется верой. Если свет и истина находятся в пределах нашей досягаемости, и мы пренебрегаем привилегией слышать и видеть их, мы фактически отвергаем их; мы выбираем тьму, а не свет”.</a:t>
            </a:r>
          </a:p>
          <a:p>
            <a:pPr algn="l"/>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Я хочу выбрать свет! Я хочу выбрать Иисуса!</a:t>
            </a:r>
          </a:p>
          <a:p>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Я хочу верой ставить Бога на первое место во всех сферах своей жизни, включая управление тем, что Он мне дал.</a:t>
            </a:r>
          </a:p>
          <a:p>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Что решаете вы?</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6</a:t>
            </a:fld>
            <a:endParaRPr lang="ru-RU"/>
          </a:p>
        </p:txBody>
      </p:sp>
    </p:spTree>
    <p:extLst>
      <p:ext uri="{BB962C8B-B14F-4D97-AF65-F5344CB8AC3E}">
        <p14:creationId xmlns:p14="http://schemas.microsoft.com/office/powerpoint/2010/main" val="3192227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Чтобы поставить Бога на первое место, нам понадобится не только вера, но и необходимость устремить свой взор на “невидимое”, подобно опыту Моисея: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Верою оставил он Египет, не убоявшись, гнева царского; ибо он, как бы видел Невидимого, был тверд.» (Евреям 11:27).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Можем ли мы ежедневно делать свободный выбор и решить обратить свой взор на Иисуса? (Евреям 12:2). Господь невидим, но реален.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Моисей также провозгласил: “Слушай, Израиль: Господь, Бог наш, Господь един есть” (Второзаконие 6:4,).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Он хочет осветить наш путь!</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8</a:t>
            </a:fld>
            <a:endParaRPr lang="ru-RU"/>
          </a:p>
        </p:txBody>
      </p:sp>
    </p:spTree>
    <p:extLst>
      <p:ext uri="{BB962C8B-B14F-4D97-AF65-F5344CB8AC3E}">
        <p14:creationId xmlns:p14="http://schemas.microsoft.com/office/powerpoint/2010/main" val="199709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Эллен Уайт пишет: «Господь призывает вас... смотреть на эти вещи глазами, просвещенными не мирскими советчиками, но Его Духом. Возьмите Слово, как оно читается. ...Поместите себя туда, где богатства славы небесной будут сиять перед вами, позади вас и со всех сторон от вас, потому что вы все — свет в Господе» - Письмо 110, 8 августа 1899 года, состоятельной женщине.</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Верить в Единственного Бога. Ежедневно принимать решение приходить в Его присутствие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(наше ежедневное время посвящения, чтобы молиться, размышлять о Его обетованиях и изучать Библию).</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9</a:t>
            </a:fld>
            <a:endParaRPr lang="ru-RU"/>
          </a:p>
        </p:txBody>
      </p:sp>
    </p:spTree>
    <p:extLst>
      <p:ext uri="{BB962C8B-B14F-4D97-AF65-F5344CB8AC3E}">
        <p14:creationId xmlns:p14="http://schemas.microsoft.com/office/powerpoint/2010/main" val="273930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 иметь сердечное желание, подобное Давиду: “Одного просил я у Господа, того только ищу, чтобы пребывать мне в доме Господнем во все дни жизни моей, созерцать красоту Господню и посещать храм Его” (Псалом 26:4).</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Находим ли мы ежедневно время для созерцания “красоты Господа”? Давайте каждый день, ранним утром, находить время (Псалом 4:3), чтобы поразмышлять о “великолепие его святости” (Псалом 28:2) и восхищаться качествами Его прекрасного характера: любовью (Иеремия 31:3; Иоанн 3:16);  </a:t>
            </a: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Его вечностью (Евреям 13:8); святостью, истинностью и справедливостью (Псалом 74:7; Откровение 6:10); </a:t>
            </a: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милосердием, верностью и сострадательностью (Исход 33:19; Плач 3:22, 23; Евреям 13:5). </a:t>
            </a:r>
          </a:p>
          <a:p>
            <a:pPr indent="449580"/>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Какой у нас прекрасный Бог!</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10</a:t>
            </a:fld>
            <a:endParaRPr lang="ru-RU"/>
          </a:p>
        </p:txBody>
      </p:sp>
    </p:spTree>
    <p:extLst>
      <p:ext uri="{BB962C8B-B14F-4D97-AF65-F5344CB8AC3E}">
        <p14:creationId xmlns:p14="http://schemas.microsoft.com/office/powerpoint/2010/main" val="361520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2865C-4B37-D2E2-2E8F-893CB02C150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2F108C0-68F5-72B1-7E4C-69FC2FB58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6F80A6E-D457-E857-014B-A441D4B3DB9C}"/>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CEC36D7E-F3D3-EB1F-637B-E48CD6F74B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AE82E26-31E9-AD14-A08C-6F1CFFA37C28}"/>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417716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B66352-A1E7-2E07-699C-2DCDE4C4298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2E1E3E0-17BC-D354-07CA-9F1438B71A4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AF61EED-BBDC-9D71-74AF-0E2A908EB1E3}"/>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F43462E4-C1F1-09D7-43E0-4EE7A3802F2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2AB382-ED71-90DC-2CA0-F8E3DF9EE56A}"/>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33117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A1B1FE5-24EC-3555-84B6-CE69E189726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EF7E719-7885-32E2-4B41-E3477A66321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71BD2A-7CEC-16E5-C884-FE72C7E8CD6D}"/>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B0AAE473-DDB1-E1B8-11E8-1D5198FED7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7D12070-CCC2-EE0D-76D8-159B806CC5DD}"/>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113145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600AAD-7852-3022-78F6-DAA79A8DF3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C7A0D3D-1DFA-FBA4-5043-7AA922E2A54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FF8D98-F6B2-4C3D-16AC-62ABDB1C2D6A}"/>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3743A9D7-2303-DFBF-E634-5A3418DDC4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55B48DF-C931-54A6-45C8-F1140AE27421}"/>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16609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BC18C0-CF2C-F316-D79D-46DFCF5B4F1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B4330AD-9ADD-5C8C-7924-2071F6226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6BB7F87-454D-7030-7E3D-730E40988662}"/>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2E7E6553-344B-F50D-6226-67FA9FC926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129AD4-513F-1024-F1CE-5E5B6A3C39A4}"/>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50362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2F623-15BC-C59C-8B54-76363D60EC2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587185A-78B3-1A2C-6896-FE4F3397DC8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64A34D8-F583-1DC2-ED54-31CEDD30AC9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77DDEC7-3DFD-4D55-B4B4-039FABD324BD}"/>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6" name="Нижний колонтитул 5">
            <a:extLst>
              <a:ext uri="{FF2B5EF4-FFF2-40B4-BE49-F238E27FC236}">
                <a16:creationId xmlns:a16="http://schemas.microsoft.com/office/drawing/2014/main" id="{0AC1C56B-B28C-A922-3D67-405D64A632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CFF0264-C1DD-8A5C-3B63-22110FAA9EBA}"/>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373207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88285-9D5C-4995-8CB8-473692847D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25F9BF3-189B-5EF7-1F25-E0D5978D6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5EF2BA0-BF58-C94B-EB6E-AD7C374D9EE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DA137DF-E73A-8935-7362-853AFAE2C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E46D27F-6FAF-C4CE-B7A0-5B15C8AFB1F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62ACAC1-B292-C80C-7D79-E573210657D1}"/>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8" name="Нижний колонтитул 7">
            <a:extLst>
              <a:ext uri="{FF2B5EF4-FFF2-40B4-BE49-F238E27FC236}">
                <a16:creationId xmlns:a16="http://schemas.microsoft.com/office/drawing/2014/main" id="{2904BB15-06F6-255B-DE23-AF51089F0DB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0296DC5-9D6F-98B3-8888-45853813D4CC}"/>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192635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7BA628-0B74-3BC4-56BF-077A5AECA31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2199A41-3790-6531-F875-189045C72CA0}"/>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4" name="Нижний колонтитул 3">
            <a:extLst>
              <a:ext uri="{FF2B5EF4-FFF2-40B4-BE49-F238E27FC236}">
                <a16:creationId xmlns:a16="http://schemas.microsoft.com/office/drawing/2014/main" id="{218ABCCA-67A0-FB82-40AF-B0205585696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932A74E-7468-EAFF-2D19-5AA767F7FC79}"/>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75414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296099F-387F-812B-FE13-D5B31D41D471}"/>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3" name="Нижний колонтитул 2">
            <a:extLst>
              <a:ext uri="{FF2B5EF4-FFF2-40B4-BE49-F238E27FC236}">
                <a16:creationId xmlns:a16="http://schemas.microsoft.com/office/drawing/2014/main" id="{F81BE22B-D3AE-C2E0-FF9C-08E3E92AF3A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855C7D9-008F-A554-E963-BF106B871DBA}"/>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109298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470A10-4003-29BE-88E7-A207BF73F2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FE1EDF3-9FD3-5DC2-BB53-470698C2F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E3B6C71-BC09-2226-3782-3AA6A2DD6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EED3062-66F5-301A-5DBC-504170C482E9}"/>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6" name="Нижний колонтитул 5">
            <a:extLst>
              <a:ext uri="{FF2B5EF4-FFF2-40B4-BE49-F238E27FC236}">
                <a16:creationId xmlns:a16="http://schemas.microsoft.com/office/drawing/2014/main" id="{F83412CF-BDD5-AFFB-C657-F60854EB59E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0851D32-0539-4815-3707-05DFC664E3E2}"/>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56666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329F7B-40FB-7641-779D-65C05FEC6C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7531DBC-FD0D-17CC-75F9-36B97E4EB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37A1618-9DBF-6923-F4DD-332D11CC1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4F6A848-3A7F-7C02-D346-63F9732F8AB6}"/>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6" name="Нижний колонтитул 5">
            <a:extLst>
              <a:ext uri="{FF2B5EF4-FFF2-40B4-BE49-F238E27FC236}">
                <a16:creationId xmlns:a16="http://schemas.microsoft.com/office/drawing/2014/main" id="{451F5DFD-805D-9AC9-1AF9-90D9322143E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538CA8A-84BF-AE02-B366-563591D58CE3}"/>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24812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91A"/>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7A26-0C7E-C13E-0D5A-F725A8F6C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B982743-48FC-27C9-1C97-C8E64EEED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BEF6F2-D5EA-9DA7-84F0-1A41CEF41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D6CD778C-28FD-586D-3CF6-08EC7B934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72FD6D2-2BAA-DF08-FA78-12D078744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0DF86-967D-45B4-93E2-510B4E5156D2}" type="slidenum">
              <a:rPr lang="ru-RU" smtClean="0"/>
              <a:t>‹#›</a:t>
            </a:fld>
            <a:endParaRPr lang="ru-RU"/>
          </a:p>
        </p:txBody>
      </p:sp>
    </p:spTree>
    <p:extLst>
      <p:ext uri="{BB962C8B-B14F-4D97-AF65-F5344CB8AC3E}">
        <p14:creationId xmlns:p14="http://schemas.microsoft.com/office/powerpoint/2010/main" val="2923340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201818" y="109990"/>
            <a:ext cx="7983894" cy="1783800"/>
          </a:xfrm>
        </p:spPr>
        <p:txBody>
          <a:bodyPr/>
          <a:lstStyle/>
          <a:p>
            <a:r>
              <a:rPr lang="ru-RU" b="1" dirty="0">
                <a:solidFill>
                  <a:srgbClr val="E8DFC5"/>
                </a:solidFill>
                <a:latin typeface="Montserrat SemiBold" panose="00000700000000000000" pitchFamily="2" charset="-52"/>
              </a:rPr>
              <a:t>Бог на первом месте</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4253427" y="6249828"/>
            <a:ext cx="6370936" cy="400794"/>
          </a:xfrm>
        </p:spPr>
        <p:txBody>
          <a:bodyPr>
            <a:normAutofit lnSpcReduction="10000"/>
          </a:bodyPr>
          <a:lstStyle/>
          <a:p>
            <a:r>
              <a:rPr lang="ru-RU" dirty="0">
                <a:solidFill>
                  <a:srgbClr val="E8DFC5"/>
                </a:solidFill>
                <a:latin typeface="Montserrat" panose="00000500000000000000" pitchFamily="2" charset="-52"/>
              </a:rPr>
              <a:t>ОТДЕЛ УПРАВЛЕНИЯ РЕСУРСАМИ</a:t>
            </a:r>
          </a:p>
        </p:txBody>
      </p:sp>
      <p:sp>
        <p:nvSpPr>
          <p:cNvPr id="5" name="TextBox 4">
            <a:extLst>
              <a:ext uri="{FF2B5EF4-FFF2-40B4-BE49-F238E27FC236}">
                <a16:creationId xmlns:a16="http://schemas.microsoft.com/office/drawing/2014/main" id="{CF4A9DCE-F7BB-EC81-7B89-D67D96E14E20}"/>
              </a:ext>
            </a:extLst>
          </p:cNvPr>
          <p:cNvSpPr txBox="1"/>
          <p:nvPr/>
        </p:nvSpPr>
        <p:spPr>
          <a:xfrm>
            <a:off x="3048778" y="3244334"/>
            <a:ext cx="6097554" cy="369332"/>
          </a:xfrm>
          <a:prstGeom prst="rect">
            <a:avLst/>
          </a:prstGeom>
          <a:noFill/>
        </p:spPr>
        <p:txBody>
          <a:bodyPr wrap="square">
            <a:spAutoFit/>
          </a:bodyPr>
          <a:lstStyle/>
          <a:p>
            <a:endParaRPr lang="ru-RU" dirty="0"/>
          </a:p>
        </p:txBody>
      </p:sp>
      <p:sp>
        <p:nvSpPr>
          <p:cNvPr id="7" name="TextBox 6">
            <a:extLst>
              <a:ext uri="{FF2B5EF4-FFF2-40B4-BE49-F238E27FC236}">
                <a16:creationId xmlns:a16="http://schemas.microsoft.com/office/drawing/2014/main" id="{C264F293-DEF0-76EA-57B4-BDF3D6AB9B76}"/>
              </a:ext>
            </a:extLst>
          </p:cNvPr>
          <p:cNvSpPr txBox="1"/>
          <p:nvPr/>
        </p:nvSpPr>
        <p:spPr>
          <a:xfrm>
            <a:off x="274541" y="1893790"/>
            <a:ext cx="6097554" cy="369332"/>
          </a:xfrm>
          <a:prstGeom prst="rect">
            <a:avLst/>
          </a:prstGeom>
          <a:noFill/>
        </p:spPr>
        <p:txBody>
          <a:bodyPr wrap="square">
            <a:spAutoFit/>
          </a:bodyPr>
          <a:lstStyle/>
          <a:p>
            <a:endParaRPr lang="ru-RU" dirty="0"/>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539563" y="1811723"/>
            <a:ext cx="6012000" cy="360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381163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2.</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r>
              <a:rPr lang="ru-RU" sz="3600" dirty="0">
                <a:solidFill>
                  <a:srgbClr val="E8DFC5"/>
                </a:solidFill>
                <a:effectLst/>
                <a:latin typeface="Montserrat" panose="00000500000000000000" pitchFamily="2" charset="-52"/>
                <a:ea typeface="Calibri" panose="020F0502020204030204" pitchFamily="34" charset="0"/>
              </a:rPr>
              <a:t>“Одного просил я у Господа, того только ищу, чтобы пребывать мне в доме Господнем во все дни жизни моей, созерцать красоту Господню и посещать храм Его” </a:t>
            </a:r>
          </a:p>
          <a:p>
            <a:pPr marL="0" indent="0" algn="r">
              <a:buNone/>
            </a:pPr>
            <a:r>
              <a:rPr lang="ru-RU" sz="3600" dirty="0">
                <a:solidFill>
                  <a:srgbClr val="E8DFC5"/>
                </a:solidFill>
                <a:effectLst/>
                <a:latin typeface="Montserrat" panose="00000500000000000000" pitchFamily="2" charset="-52"/>
                <a:ea typeface="Calibri" panose="020F0502020204030204" pitchFamily="34" charset="0"/>
              </a:rPr>
              <a:t>Псалом 26:4</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НЕВИДИМЫЙ</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198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3528526" y="4792720"/>
            <a:ext cx="7983894" cy="1783800"/>
          </a:xfrm>
        </p:spPr>
        <p:txBody>
          <a:bodyPr>
            <a:normAutofit/>
          </a:bodyPr>
          <a:lstStyle/>
          <a:p>
            <a:r>
              <a:rPr lang="ru-RU" sz="2800" b="1" dirty="0">
                <a:solidFill>
                  <a:srgbClr val="E8DFC5"/>
                </a:solidFill>
                <a:latin typeface="Montserrat SemiBold" panose="00000700000000000000" pitchFamily="2" charset="-52"/>
              </a:rPr>
              <a:t>Отдел управления ресурсами</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1" y="1173380"/>
            <a:ext cx="6727372" cy="4086486"/>
          </a:xfrm>
        </p:spPr>
        <p:txBody>
          <a:bodyPr>
            <a:noAutofit/>
          </a:bodyPr>
          <a:lstStyle/>
          <a:p>
            <a:pPr marL="514350" indent="-514350" algn="l">
              <a:buAutoNum type="arabicPeriod"/>
            </a:pPr>
            <a:r>
              <a:rPr lang="ru-RU" sz="4800" dirty="0">
                <a:solidFill>
                  <a:srgbClr val="E8DFC5"/>
                </a:solidFill>
                <a:latin typeface="Montserrat" panose="00000500000000000000" pitchFamily="2" charset="-52"/>
              </a:rPr>
              <a:t>Вера</a:t>
            </a:r>
          </a:p>
          <a:p>
            <a:pPr marL="514350" indent="-514350" algn="l">
              <a:buAutoNum type="arabicPeriod"/>
            </a:pPr>
            <a:r>
              <a:rPr lang="ru-RU" sz="4800" dirty="0">
                <a:solidFill>
                  <a:srgbClr val="E8DFC5"/>
                </a:solidFill>
                <a:latin typeface="Montserrat" panose="00000500000000000000" pitchFamily="2" charset="-52"/>
              </a:rPr>
              <a:t>Невидимый</a:t>
            </a:r>
          </a:p>
          <a:p>
            <a:pPr marL="514350" indent="-514350" algn="l">
              <a:buAutoNum type="arabicPeriod"/>
            </a:pPr>
            <a:r>
              <a:rPr lang="ru-RU" sz="4800" dirty="0">
                <a:solidFill>
                  <a:srgbClr val="E8DFC5"/>
                </a:solidFill>
                <a:latin typeface="Montserrat" panose="00000500000000000000" pitchFamily="2" charset="-52"/>
              </a:rPr>
              <a:t>Праведность</a:t>
            </a: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210467" y="568690"/>
            <a:ext cx="6012000" cy="360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21918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1960881" y="1620000"/>
            <a:ext cx="9514598"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3.</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lnSpcReduction="10000"/>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r>
              <a:rPr lang="ru-RU" sz="3200" dirty="0">
                <a:solidFill>
                  <a:srgbClr val="E8DFC5"/>
                </a:solidFill>
                <a:effectLst/>
                <a:latin typeface="Montserrat" panose="00000500000000000000" pitchFamily="2" charset="-52"/>
                <a:ea typeface="Calibri" panose="020F0502020204030204" pitchFamily="34" charset="0"/>
              </a:rPr>
              <a:t>“И найтись в Нем не со своею праведностью, которая от закона, но с тою, которая через веру во Христа, с праведностью от Бога по вере”.</a:t>
            </a:r>
          </a:p>
          <a:p>
            <a:pPr marL="0" indent="0" algn="r">
              <a:buNone/>
            </a:pPr>
            <a:r>
              <a:rPr lang="ru-RU" sz="3200" dirty="0" err="1">
                <a:solidFill>
                  <a:srgbClr val="E8DFC5"/>
                </a:solidFill>
                <a:effectLst/>
                <a:latin typeface="Montserrat" panose="00000500000000000000" pitchFamily="2" charset="-52"/>
                <a:ea typeface="Calibri" panose="020F0502020204030204" pitchFamily="34" charset="0"/>
              </a:rPr>
              <a:t>Филиппийцам</a:t>
            </a:r>
            <a:r>
              <a:rPr lang="ru-RU" sz="3200" dirty="0">
                <a:solidFill>
                  <a:srgbClr val="E8DFC5"/>
                </a:solidFill>
                <a:effectLst/>
                <a:latin typeface="Montserrat" panose="00000500000000000000" pitchFamily="2" charset="-52"/>
                <a:ea typeface="Calibri" panose="020F0502020204030204" pitchFamily="34" charset="0"/>
              </a:rPr>
              <a:t> 3:9</a:t>
            </a:r>
          </a:p>
          <a:p>
            <a:pPr marL="0" indent="0" algn="r">
              <a:buNone/>
            </a:pPr>
            <a:endParaRPr lang="ru-RU" sz="3200" dirty="0">
              <a:solidFill>
                <a:srgbClr val="E8DFC5"/>
              </a:solidFill>
              <a:effectLst/>
              <a:latin typeface="Montserrat" panose="00000500000000000000" pitchFamily="2" charset="-52"/>
              <a:ea typeface="Calibri" panose="020F0502020204030204" pitchFamily="34" charset="0"/>
            </a:endParaRPr>
          </a:p>
          <a:p>
            <a:pPr marL="0" indent="0">
              <a:buNone/>
            </a:pPr>
            <a:r>
              <a:rPr lang="ru-RU" sz="3200" dirty="0">
                <a:solidFill>
                  <a:srgbClr val="E8DFC5"/>
                </a:solidFill>
                <a:effectLst/>
                <a:latin typeface="Montserrat" panose="00000500000000000000" pitchFamily="2" charset="-52"/>
                <a:ea typeface="Calibri" panose="020F0502020204030204" pitchFamily="34" charset="0"/>
              </a:rPr>
              <a:t>“ищите же прежде Царства Божия и правды Его, и это все приложится вам”.</a:t>
            </a:r>
          </a:p>
          <a:p>
            <a:pPr marL="0" indent="0" algn="r">
              <a:buNone/>
            </a:pPr>
            <a:r>
              <a:rPr lang="ru-RU" sz="3200" dirty="0">
                <a:solidFill>
                  <a:srgbClr val="E8DFC5"/>
                </a:solidFill>
                <a:effectLst/>
                <a:latin typeface="Montserrat" panose="00000500000000000000" pitchFamily="2" charset="-52"/>
                <a:ea typeface="Calibri" panose="020F0502020204030204" pitchFamily="34" charset="0"/>
              </a:rPr>
              <a:t>Матфея 6:33</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ПРАВЕДНОСТЬ</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0201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2016520" y="1620001"/>
            <a:ext cx="9458959" cy="4351338"/>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3.</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3200" dirty="0">
                <a:solidFill>
                  <a:srgbClr val="E8DFC5"/>
                </a:solidFill>
                <a:effectLst/>
                <a:latin typeface="Montserrat" panose="00000500000000000000" pitchFamily="2" charset="-52"/>
                <a:ea typeface="Calibri" panose="020F0502020204030204" pitchFamily="34" charset="0"/>
              </a:rPr>
              <a:t>“Итак мы – посланники от имени Христова, и как бы Сам Бог увещевает чрез нас, от имени Христова просим: примиритесь с Богом. Ибо не знавшего греха Он сделал для нас жертвою за грех, чтобы мы в Нем сделались праведными пред Богом.” </a:t>
            </a:r>
          </a:p>
          <a:p>
            <a:pPr marL="0" indent="0" algn="r">
              <a:buNone/>
            </a:pPr>
            <a:r>
              <a:rPr lang="ru-RU" sz="3200" dirty="0">
                <a:solidFill>
                  <a:srgbClr val="E8DFC5"/>
                </a:solidFill>
                <a:effectLst/>
                <a:latin typeface="Montserrat" panose="00000500000000000000" pitchFamily="2" charset="-52"/>
                <a:ea typeface="Calibri" panose="020F0502020204030204" pitchFamily="34" charset="0"/>
              </a:rPr>
              <a:t>2 Коринфянам 5:20, 21</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ПРАВЕДНОСТЬ</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5577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3528526" y="4908710"/>
            <a:ext cx="7983894" cy="1783800"/>
          </a:xfrm>
        </p:spPr>
        <p:txBody>
          <a:bodyPr>
            <a:normAutofit/>
          </a:bodyPr>
          <a:lstStyle/>
          <a:p>
            <a:r>
              <a:rPr lang="ru-RU" sz="2800" b="1" dirty="0">
                <a:solidFill>
                  <a:srgbClr val="E8DFC5"/>
                </a:solidFill>
                <a:latin typeface="Montserrat SemiBold" panose="00000700000000000000" pitchFamily="2" charset="-52"/>
              </a:rPr>
              <a:t>Отдел управления ресурсами</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1" y="1173380"/>
            <a:ext cx="6727372" cy="4816752"/>
          </a:xfrm>
        </p:spPr>
        <p:txBody>
          <a:bodyPr>
            <a:noAutofit/>
          </a:bodyPr>
          <a:lstStyle/>
          <a:p>
            <a:pPr marL="514350" indent="-514350" algn="l">
              <a:buAutoNum type="arabicPeriod"/>
            </a:pPr>
            <a:r>
              <a:rPr lang="ru-RU" sz="4800" dirty="0">
                <a:solidFill>
                  <a:srgbClr val="E8DFC5"/>
                </a:solidFill>
                <a:latin typeface="Montserrat" panose="00000500000000000000" pitchFamily="2" charset="-52"/>
              </a:rPr>
              <a:t>Вера</a:t>
            </a:r>
          </a:p>
          <a:p>
            <a:pPr marL="514350" indent="-514350" algn="l">
              <a:buAutoNum type="arabicPeriod"/>
            </a:pPr>
            <a:r>
              <a:rPr lang="ru-RU" sz="4800" dirty="0">
                <a:solidFill>
                  <a:srgbClr val="E8DFC5"/>
                </a:solidFill>
                <a:latin typeface="Montserrat" panose="00000500000000000000" pitchFamily="2" charset="-52"/>
              </a:rPr>
              <a:t>Невидимый</a:t>
            </a:r>
          </a:p>
          <a:p>
            <a:pPr marL="514350" indent="-514350" algn="l">
              <a:buAutoNum type="arabicPeriod"/>
            </a:pPr>
            <a:r>
              <a:rPr lang="ru-RU" sz="4800" dirty="0">
                <a:solidFill>
                  <a:srgbClr val="E8DFC5"/>
                </a:solidFill>
                <a:latin typeface="Montserrat" panose="00000500000000000000" pitchFamily="2" charset="-52"/>
              </a:rPr>
              <a:t>Праведность</a:t>
            </a:r>
          </a:p>
          <a:p>
            <a:pPr marL="514350" indent="-514350" algn="l">
              <a:buAutoNum type="arabicPeriod"/>
            </a:pPr>
            <a:r>
              <a:rPr lang="ru-RU" sz="4800" dirty="0">
                <a:solidFill>
                  <a:srgbClr val="E8DFC5"/>
                </a:solidFill>
                <a:latin typeface="Montserrat" panose="00000500000000000000" pitchFamily="2" charset="-52"/>
              </a:rPr>
              <a:t>Служение Богу</a:t>
            </a: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210467" y="568690"/>
            <a:ext cx="6012000" cy="360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401897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4.</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3600" dirty="0">
              <a:solidFill>
                <a:srgbClr val="E8DFC5"/>
              </a:solidFill>
              <a:latin typeface="Montserrat" panose="00000500000000000000" pitchFamily="2" charset="-52"/>
              <a:ea typeface="Calibri" panose="020F0502020204030204" pitchFamily="34" charset="0"/>
            </a:endParaRPr>
          </a:p>
          <a:p>
            <a:pPr marL="0" indent="0">
              <a:buNone/>
            </a:pPr>
            <a:r>
              <a:rPr lang="ru-RU" sz="3600" dirty="0">
                <a:solidFill>
                  <a:srgbClr val="E8DFC5"/>
                </a:solidFill>
                <a:effectLst/>
                <a:latin typeface="Montserrat" panose="00000500000000000000" pitchFamily="2" charset="-52"/>
                <a:ea typeface="Calibri" panose="020F0502020204030204" pitchFamily="34" charset="0"/>
              </a:rPr>
              <a:t>“И услышал я голос Господа, говорящего: кого мне послать? И кто пойдет для Нас? </a:t>
            </a:r>
          </a:p>
          <a:p>
            <a:pPr marL="0" indent="0">
              <a:buNone/>
            </a:pPr>
            <a:r>
              <a:rPr lang="ru-RU" sz="3600" dirty="0">
                <a:solidFill>
                  <a:srgbClr val="E8DFC5"/>
                </a:solidFill>
                <a:effectLst/>
                <a:latin typeface="Montserrat" panose="00000500000000000000" pitchFamily="2" charset="-52"/>
                <a:ea typeface="Calibri" panose="020F0502020204030204" pitchFamily="34" charset="0"/>
              </a:rPr>
              <a:t>Вот я, пошли меня” </a:t>
            </a:r>
          </a:p>
          <a:p>
            <a:pPr marL="0" indent="0" algn="r">
              <a:buNone/>
            </a:pPr>
            <a:r>
              <a:rPr lang="ru-RU" sz="3600" dirty="0">
                <a:solidFill>
                  <a:srgbClr val="E8DFC5"/>
                </a:solidFill>
                <a:effectLst/>
                <a:latin typeface="Montserrat" panose="00000500000000000000" pitchFamily="2" charset="-52"/>
                <a:ea typeface="Calibri" panose="020F0502020204030204" pitchFamily="34" charset="0"/>
              </a:rPr>
              <a:t>Исаия 6:8</a:t>
            </a:r>
          </a:p>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СЛУЖЕНИЕ БОГУ</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933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4.</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fontScale="92500" lnSpcReduction="10000"/>
          </a:bodyPr>
          <a:lstStyle/>
          <a:p>
            <a:pPr marL="0" indent="0" algn="ctr">
              <a:buNone/>
            </a:pPr>
            <a:endParaRPr lang="ru-RU" sz="3200" dirty="0">
              <a:solidFill>
                <a:srgbClr val="E8DFC5"/>
              </a:solidFill>
              <a:effectLst/>
              <a:latin typeface="Montserrat" panose="00000500000000000000" pitchFamily="2" charset="-52"/>
              <a:ea typeface="Calibri" panose="020F0502020204030204" pitchFamily="34" charset="0"/>
            </a:endParaRPr>
          </a:p>
          <a:p>
            <a:pPr marL="0" indent="0" algn="ctr">
              <a:buNone/>
            </a:pPr>
            <a:r>
              <a:rPr lang="ru-RU" sz="3200" dirty="0">
                <a:solidFill>
                  <a:srgbClr val="E8DFC5"/>
                </a:solidFill>
                <a:effectLst/>
                <a:latin typeface="Montserrat" panose="00000500000000000000" pitchFamily="2" charset="-52"/>
                <a:ea typeface="Calibri" panose="020F0502020204030204" pitchFamily="34" charset="0"/>
              </a:rPr>
              <a:t>«Нужно понять, что такое настоящая сила воли. В природе человека это управляющая сила, которая проявляет себя при принятии решений. Все зависит от правильного действия воли. Бог дал человеку способность делать выбор. И этой способностью надо пользоваться. Если вы в силах отдать Ему свою волю, то Он будет совершать в вас «и хотение, и действие по своему благоволению». Тогда вы будете полностью находиться под руководством Духа Христова, ваши помыслы придут в согласие с Ним.»</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СЛУЖЕНИЕ БОГУ</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C1E1C7E1-DD59-5C1E-58D2-FD93B649F814}"/>
              </a:ext>
            </a:extLst>
          </p:cNvPr>
          <p:cNvGrpSpPr/>
          <p:nvPr/>
        </p:nvGrpSpPr>
        <p:grpSpPr>
          <a:xfrm rot="10800000">
            <a:off x="8244000" y="5511640"/>
            <a:ext cx="3816000" cy="1260000"/>
            <a:chOff x="8365981" y="5598000"/>
            <a:chExt cx="3816000" cy="1260000"/>
          </a:xfrm>
        </p:grpSpPr>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2">
            <a:extLst>
              <a:ext uri="{FF2B5EF4-FFF2-40B4-BE49-F238E27FC236}">
                <a16:creationId xmlns:a16="http://schemas.microsoft.com/office/drawing/2014/main" id="{BBC6BF52-A0A5-25A1-1090-958C44235EF9}"/>
              </a:ext>
            </a:extLst>
          </p:cNvPr>
          <p:cNvSpPr txBox="1">
            <a:spLocks/>
          </p:cNvSpPr>
          <p:nvPr/>
        </p:nvSpPr>
        <p:spPr>
          <a:xfrm rot="16200000">
            <a:off x="-25022" y="3717722"/>
            <a:ext cx="3510897" cy="544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a:solidFill>
                  <a:srgbClr val="E8DFC5"/>
                </a:solidFill>
                <a:latin typeface="Montserrat" panose="00000500000000000000" pitchFamily="2" charset="-52"/>
                <a:ea typeface="Calibri" panose="020F0502020204030204" pitchFamily="34" charset="0"/>
              </a:rPr>
              <a:t>Эллен Уайт</a:t>
            </a:r>
          </a:p>
        </p:txBody>
      </p:sp>
      <p:sp>
        <p:nvSpPr>
          <p:cNvPr id="13" name="Объект 2">
            <a:extLst>
              <a:ext uri="{FF2B5EF4-FFF2-40B4-BE49-F238E27FC236}">
                <a16:creationId xmlns:a16="http://schemas.microsoft.com/office/drawing/2014/main" id="{ADFCA05F-5D75-1472-4167-85EDD173B151}"/>
              </a:ext>
            </a:extLst>
          </p:cNvPr>
          <p:cNvSpPr txBox="1">
            <a:spLocks/>
          </p:cNvSpPr>
          <p:nvPr/>
        </p:nvSpPr>
        <p:spPr>
          <a:xfrm>
            <a:off x="7696666" y="6384880"/>
            <a:ext cx="3816000" cy="544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400" dirty="0">
                <a:solidFill>
                  <a:srgbClr val="E8DFC5"/>
                </a:solidFill>
                <a:latin typeface="Montserrat" panose="00000500000000000000" pitchFamily="2" charset="-52"/>
                <a:ea typeface="Calibri" panose="020F0502020204030204" pitchFamily="34" charset="0"/>
              </a:rPr>
              <a:t>«Путь ко Христу»</a:t>
            </a:r>
          </a:p>
        </p:txBody>
      </p:sp>
    </p:spTree>
    <p:extLst>
      <p:ext uri="{BB962C8B-B14F-4D97-AF65-F5344CB8AC3E}">
        <p14:creationId xmlns:p14="http://schemas.microsoft.com/office/powerpoint/2010/main" val="422795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3528526" y="4853534"/>
            <a:ext cx="7983894" cy="1783800"/>
          </a:xfrm>
        </p:spPr>
        <p:txBody>
          <a:bodyPr>
            <a:normAutofit/>
          </a:bodyPr>
          <a:lstStyle/>
          <a:p>
            <a:r>
              <a:rPr lang="ru-RU" sz="2800" b="1" dirty="0">
                <a:solidFill>
                  <a:srgbClr val="E8DFC5"/>
                </a:solidFill>
                <a:latin typeface="Montserrat SemiBold" panose="00000700000000000000" pitchFamily="2" charset="-52"/>
              </a:rPr>
              <a:t>Отдел управления ресурсами</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1" y="1173380"/>
            <a:ext cx="6727372" cy="4255820"/>
          </a:xfrm>
        </p:spPr>
        <p:txBody>
          <a:bodyPr>
            <a:noAutofit/>
          </a:bodyPr>
          <a:lstStyle/>
          <a:p>
            <a:pPr marL="514350" indent="-514350" algn="l">
              <a:buAutoNum type="arabicPeriod"/>
            </a:pPr>
            <a:r>
              <a:rPr lang="ru-RU" sz="5400" dirty="0">
                <a:solidFill>
                  <a:srgbClr val="E8DFC5"/>
                </a:solidFill>
                <a:latin typeface="Montserrat" panose="00000500000000000000" pitchFamily="2" charset="-52"/>
              </a:rPr>
              <a:t>Вера</a:t>
            </a:r>
          </a:p>
          <a:p>
            <a:pPr marL="514350" indent="-514350" algn="l">
              <a:buAutoNum type="arabicPeriod"/>
            </a:pPr>
            <a:r>
              <a:rPr lang="ru-RU" sz="5400" dirty="0">
                <a:solidFill>
                  <a:srgbClr val="E8DFC5"/>
                </a:solidFill>
                <a:latin typeface="Montserrat" panose="00000500000000000000" pitchFamily="2" charset="-52"/>
              </a:rPr>
              <a:t>Невидимый</a:t>
            </a:r>
          </a:p>
          <a:p>
            <a:pPr marL="514350" indent="-514350" algn="l">
              <a:buAutoNum type="arabicPeriod"/>
            </a:pPr>
            <a:r>
              <a:rPr lang="ru-RU" sz="5400" dirty="0">
                <a:solidFill>
                  <a:srgbClr val="E8DFC5"/>
                </a:solidFill>
                <a:latin typeface="Montserrat" panose="00000500000000000000" pitchFamily="2" charset="-52"/>
              </a:rPr>
              <a:t>Праведность</a:t>
            </a:r>
          </a:p>
          <a:p>
            <a:pPr marL="514350" indent="-514350" algn="l">
              <a:buAutoNum type="arabicPeriod"/>
            </a:pPr>
            <a:r>
              <a:rPr lang="ru-RU" sz="5400" dirty="0">
                <a:solidFill>
                  <a:srgbClr val="E8DFC5"/>
                </a:solidFill>
                <a:latin typeface="Montserrat" panose="00000500000000000000" pitchFamily="2" charset="-52"/>
              </a:rPr>
              <a:t>Служение Богу</a:t>
            </a:r>
          </a:p>
          <a:p>
            <a:pPr marL="514350" indent="-514350" algn="l">
              <a:buAutoNum type="arabicPeriod"/>
            </a:pPr>
            <a:r>
              <a:rPr lang="ru-RU" sz="5400" dirty="0">
                <a:solidFill>
                  <a:srgbClr val="E8DFC5"/>
                </a:solidFill>
                <a:latin typeface="Montserrat" panose="00000500000000000000" pitchFamily="2" charset="-52"/>
              </a:rPr>
              <a:t>Сокровища </a:t>
            </a: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210467" y="568690"/>
            <a:ext cx="6012000" cy="360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1681518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5.</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4000" dirty="0">
                <a:solidFill>
                  <a:srgbClr val="E8DFC5"/>
                </a:solidFill>
                <a:latin typeface="Montserrat" panose="00000500000000000000" pitchFamily="2" charset="-52"/>
                <a:ea typeface="Calibri" panose="020F0502020204030204" pitchFamily="34" charset="0"/>
              </a:rPr>
              <a:t>“Господин его сказал ему: “ хорошо, добрый и верный раб! В малом ты был верен, над многим тебя поставлю. Войди в радость господина твоего” </a:t>
            </a:r>
          </a:p>
          <a:p>
            <a:pPr marL="0" indent="0" algn="r">
              <a:buNone/>
            </a:pPr>
            <a:r>
              <a:rPr lang="ru-RU" sz="4000" dirty="0">
                <a:solidFill>
                  <a:srgbClr val="E8DFC5"/>
                </a:solidFill>
                <a:latin typeface="Montserrat" panose="00000500000000000000" pitchFamily="2" charset="-52"/>
                <a:ea typeface="Calibri" panose="020F0502020204030204" pitchFamily="34" charset="0"/>
              </a:rPr>
              <a:t>Матфея 25:21</a:t>
            </a:r>
          </a:p>
          <a:p>
            <a:pPr marL="0" indent="0" algn="r">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endParaRPr lang="ru-RU" sz="2200" dirty="0">
              <a:solidFill>
                <a:srgbClr val="E8DFC5"/>
              </a:solidFill>
              <a:latin typeface="Montserrat" panose="00000500000000000000" pitchFamily="2" charset="-52"/>
              <a:ea typeface="Calibri" panose="020F0502020204030204" pitchFamily="34" charset="0"/>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СОКРОВИЩА</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1167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5.</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3200" dirty="0">
                <a:solidFill>
                  <a:srgbClr val="E8DFC5"/>
                </a:solidFill>
                <a:latin typeface="Montserrat" panose="00000500000000000000" pitchFamily="2" charset="-52"/>
                <a:ea typeface="Calibri" panose="020F0502020204030204" pitchFamily="34" charset="0"/>
              </a:rPr>
              <a:t>«Проклятием вы прокляты, потому что вы — весь народ — обкрадываете Меня. Принесите все десятины в дом хранилища, чтобы в доме Моём была пища, и хотя в этом испытайте Меня, говорит Господь Саваоф: не открою ли Я для вас отверстий небесных и не изолью ли на вас благословения до избытка?» </a:t>
            </a:r>
          </a:p>
          <a:p>
            <a:pPr marL="0" indent="0" algn="r">
              <a:buNone/>
            </a:pPr>
            <a:r>
              <a:rPr lang="ru-RU" sz="3200" dirty="0" err="1">
                <a:solidFill>
                  <a:srgbClr val="E8DFC5"/>
                </a:solidFill>
                <a:latin typeface="Montserrat" panose="00000500000000000000" pitchFamily="2" charset="-52"/>
                <a:ea typeface="Calibri" panose="020F0502020204030204" pitchFamily="34" charset="0"/>
              </a:rPr>
              <a:t>Малахия</a:t>
            </a:r>
            <a:r>
              <a:rPr lang="ru-RU" sz="3200" dirty="0">
                <a:solidFill>
                  <a:srgbClr val="E8DFC5"/>
                </a:solidFill>
                <a:latin typeface="Montserrat" panose="00000500000000000000" pitchFamily="2" charset="-52"/>
                <a:ea typeface="Calibri" panose="020F0502020204030204" pitchFamily="34" charset="0"/>
              </a:rPr>
              <a:t> 3:8-10</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СОКРОВИЩА</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401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fontScale="77500" lnSpcReduction="20000"/>
          </a:bodyPr>
          <a:lstStyle/>
          <a:p>
            <a:pPr marL="0" indent="0">
              <a:buNone/>
            </a:pPr>
            <a:endParaRPr lang="ru-RU" sz="3900" dirty="0">
              <a:solidFill>
                <a:srgbClr val="E8DFC5"/>
              </a:solidFill>
              <a:effectLst/>
              <a:latin typeface="Montserrat" panose="00000500000000000000" pitchFamily="2" charset="-52"/>
              <a:ea typeface="Calibri" panose="020F0502020204030204" pitchFamily="34" charset="0"/>
            </a:endParaRPr>
          </a:p>
          <a:p>
            <a:pPr marL="0" indent="0">
              <a:buNone/>
            </a:pPr>
            <a:r>
              <a:rPr lang="ru-RU" sz="4000" dirty="0">
                <a:solidFill>
                  <a:srgbClr val="E8DFC5"/>
                </a:solidFill>
                <a:effectLst/>
                <a:latin typeface="Montserrat" panose="00000500000000000000" pitchFamily="2" charset="-52"/>
                <a:ea typeface="Calibri" panose="020F0502020204030204" pitchFamily="34" charset="0"/>
              </a:rPr>
              <a:t>“В начале было Слово, и Слово было у Бога, и Слово было Бог. Оно было в начале у Бога. Все чрез Него начало быть, и без Него ничто не начало быть, что начало быть.” </a:t>
            </a:r>
          </a:p>
          <a:p>
            <a:pPr marL="0" indent="0" algn="r">
              <a:buNone/>
            </a:pPr>
            <a:r>
              <a:rPr lang="ru-RU" sz="4000" dirty="0">
                <a:solidFill>
                  <a:srgbClr val="E8DFC5"/>
                </a:solidFill>
                <a:effectLst/>
                <a:latin typeface="Montserrat" panose="00000500000000000000" pitchFamily="2" charset="-52"/>
                <a:ea typeface="Calibri" panose="020F0502020204030204" pitchFamily="34" charset="0"/>
              </a:rPr>
              <a:t>Иоанна 1:1-3</a:t>
            </a:r>
          </a:p>
          <a:p>
            <a:pPr marL="0" indent="0" algn="r">
              <a:buNone/>
            </a:pPr>
            <a:endParaRPr lang="ru-RU" sz="4000" dirty="0">
              <a:solidFill>
                <a:srgbClr val="E8DFC5"/>
              </a:solidFill>
              <a:latin typeface="Montserrat" panose="00000500000000000000" pitchFamily="2" charset="-52"/>
              <a:ea typeface="Calibri" panose="020F0502020204030204" pitchFamily="34" charset="0"/>
            </a:endParaRPr>
          </a:p>
          <a:p>
            <a:pPr marL="0" indent="0">
              <a:buNone/>
            </a:pPr>
            <a:r>
              <a:rPr lang="ru-RU" sz="4000" dirty="0">
                <a:solidFill>
                  <a:srgbClr val="E8DFC5"/>
                </a:solidFill>
                <a:effectLst/>
                <a:latin typeface="Montserrat" panose="00000500000000000000" pitchFamily="2" charset="-52"/>
                <a:ea typeface="Calibri" panose="020F0502020204030204" pitchFamily="34" charset="0"/>
              </a:rPr>
              <a:t>“Ибо так возлюбил Бог мир, что отдал Сына Своего единородного, дабы всякий, верующий в Него, не погиб, но имел жизнь вечную” </a:t>
            </a:r>
          </a:p>
          <a:p>
            <a:pPr marL="0" indent="0" algn="r">
              <a:buNone/>
            </a:pPr>
            <a:r>
              <a:rPr lang="ru-RU" sz="3400" dirty="0">
                <a:solidFill>
                  <a:srgbClr val="E8DFC5"/>
                </a:solidFill>
                <a:effectLst/>
                <a:latin typeface="Montserrat" panose="00000500000000000000" pitchFamily="2" charset="-52"/>
                <a:ea typeface="Calibri" panose="020F0502020204030204" pitchFamily="34" charset="0"/>
              </a:rPr>
              <a:t>Иоанна 3:16</a:t>
            </a:r>
          </a:p>
          <a:p>
            <a:pPr marL="0" indent="0">
              <a:buNone/>
            </a:pPr>
            <a:endParaRPr lang="ru-RU" sz="2200" dirty="0">
              <a:solidFill>
                <a:srgbClr val="E8DFC5"/>
              </a:solidFill>
              <a:latin typeface="Montserrat" panose="00000500000000000000" pitchFamily="2" charset="-52"/>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БОГ НА ПЕРВОМ МЕСТЕ</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2694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3528526" y="4908710"/>
            <a:ext cx="7983894" cy="1783800"/>
          </a:xfrm>
        </p:spPr>
        <p:txBody>
          <a:bodyPr>
            <a:normAutofit/>
          </a:bodyPr>
          <a:lstStyle/>
          <a:p>
            <a:r>
              <a:rPr lang="ru-RU" sz="2800" b="1" dirty="0">
                <a:solidFill>
                  <a:srgbClr val="E8DFC5"/>
                </a:solidFill>
                <a:latin typeface="Montserrat SemiBold" panose="00000700000000000000" pitchFamily="2" charset="-52"/>
              </a:rPr>
              <a:t>Отдел управления ресурсами</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0" y="401351"/>
            <a:ext cx="10227733" cy="3900821"/>
          </a:xfrm>
        </p:spPr>
        <p:txBody>
          <a:bodyPr>
            <a:noAutofit/>
          </a:bodyPr>
          <a:lstStyle/>
          <a:p>
            <a:pPr algn="l"/>
            <a:r>
              <a:rPr lang="ru-RU"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«Те церкви, которые наиболее систематичны и жертвенны в поддержании дела Божия, являются наиболее преуспевающими и растущими духовно и численно!»</a:t>
            </a:r>
            <a:endParaRPr lang="ru-RU" sz="4000" dirty="0">
              <a:solidFill>
                <a:schemeClr val="bg1"/>
              </a:solidFill>
              <a:latin typeface="Consolas" panose="020B0609020204030204" pitchFamily="49" charset="0"/>
              <a:ea typeface="Calibri" panose="020F0502020204030204" pitchFamily="34" charset="0"/>
              <a:cs typeface="Times New Roman" panose="02020603050405020304" pitchFamily="18" charset="0"/>
            </a:endParaRPr>
          </a:p>
          <a:p>
            <a:pPr algn="l"/>
            <a:endParaRPr lang="ru-RU" sz="3200" dirty="0">
              <a:solidFill>
                <a:srgbClr val="E8DFC5"/>
              </a:solidFill>
              <a:latin typeface="Montserrat" panose="00000500000000000000" pitchFamily="2" charset="-52"/>
            </a:endParaRPr>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
        <p:nvSpPr>
          <p:cNvPr id="4" name="Прямоугольник 3">
            <a:extLst>
              <a:ext uri="{FF2B5EF4-FFF2-40B4-BE49-F238E27FC236}">
                <a16:creationId xmlns:a16="http://schemas.microsoft.com/office/drawing/2014/main" id="{3441F000-8D66-7749-A061-FEC7561EC9B0}"/>
              </a:ext>
            </a:extLst>
          </p:cNvPr>
          <p:cNvSpPr/>
          <p:nvPr/>
        </p:nvSpPr>
        <p:spPr>
          <a:xfrm>
            <a:off x="191226" y="2891051"/>
            <a:ext cx="4143707" cy="523220"/>
          </a:xfrm>
          <a:prstGeom prst="rect">
            <a:avLst/>
          </a:prstGeom>
        </p:spPr>
        <p:txBody>
          <a:bodyPr wrap="square">
            <a:spAutoFit/>
          </a:bodyPr>
          <a:lstStyle/>
          <a:p>
            <a:r>
              <a:rPr lang="ru-RU" sz="2800" dirty="0" err="1">
                <a:solidFill>
                  <a:schemeClr val="bg1"/>
                </a:solidFill>
                <a:latin typeface="Times New Roman" panose="02020603050405020304" pitchFamily="18" charset="0"/>
                <a:ea typeface="Calibri" panose="020F0502020204030204" pitchFamily="34" charset="0"/>
              </a:rPr>
              <a:t>Гильермо</a:t>
            </a:r>
            <a:r>
              <a:rPr lang="ru-RU" sz="2800" dirty="0">
                <a:solidFill>
                  <a:schemeClr val="bg1"/>
                </a:solidFill>
                <a:latin typeface="Times New Roman" panose="02020603050405020304" pitchFamily="18" charset="0"/>
                <a:ea typeface="Calibri" panose="020F0502020204030204" pitchFamily="34" charset="0"/>
              </a:rPr>
              <a:t> </a:t>
            </a:r>
            <a:r>
              <a:rPr lang="ru-RU" sz="2800" dirty="0" err="1">
                <a:solidFill>
                  <a:schemeClr val="bg1"/>
                </a:solidFill>
                <a:latin typeface="Times New Roman" panose="02020603050405020304" pitchFamily="18" charset="0"/>
                <a:ea typeface="Calibri" panose="020F0502020204030204" pitchFamily="34" charset="0"/>
              </a:rPr>
              <a:t>Биаджи</a:t>
            </a:r>
            <a:r>
              <a:rPr lang="ru-RU" dirty="0">
                <a:solidFill>
                  <a:schemeClr val="bg1"/>
                </a:solidFill>
                <a:latin typeface="Times New Roman" panose="02020603050405020304" pitchFamily="18" charset="0"/>
                <a:ea typeface="Calibri" panose="020F0502020204030204" pitchFamily="34" charset="0"/>
              </a:rPr>
              <a:t>,</a:t>
            </a:r>
            <a:r>
              <a:rPr lang="ru-RU" dirty="0">
                <a:solidFill>
                  <a:schemeClr val="bg1"/>
                </a:solidFill>
              </a:rPr>
              <a:t> </a:t>
            </a:r>
          </a:p>
        </p:txBody>
      </p:sp>
    </p:spTree>
    <p:extLst>
      <p:ext uri="{BB962C8B-B14F-4D97-AF65-F5344CB8AC3E}">
        <p14:creationId xmlns:p14="http://schemas.microsoft.com/office/powerpoint/2010/main" val="210235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3528526" y="4908710"/>
            <a:ext cx="7983894" cy="1783800"/>
          </a:xfrm>
        </p:spPr>
        <p:txBody>
          <a:bodyPr>
            <a:normAutofit/>
          </a:bodyPr>
          <a:lstStyle/>
          <a:p>
            <a:r>
              <a:rPr lang="ru-RU" sz="2800" b="1" dirty="0">
                <a:solidFill>
                  <a:srgbClr val="E8DFC5"/>
                </a:solidFill>
                <a:latin typeface="Montserrat SemiBold" panose="00000700000000000000" pitchFamily="2" charset="-52"/>
              </a:rPr>
              <a:t>Отдел управления ресурсами</a:t>
            </a:r>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360258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3216467" y="4958976"/>
            <a:ext cx="7983894" cy="1783800"/>
          </a:xfrm>
        </p:spPr>
        <p:txBody>
          <a:bodyPr>
            <a:normAutofit/>
          </a:bodyPr>
          <a:lstStyle/>
          <a:p>
            <a:r>
              <a:rPr lang="ru-RU" sz="2800" b="1" dirty="0">
                <a:solidFill>
                  <a:srgbClr val="E8DFC5"/>
                </a:solidFill>
                <a:latin typeface="Montserrat SemiBold" panose="00000700000000000000" pitchFamily="2" charset="-52"/>
              </a:rPr>
              <a:t>Отдел управления ресурсами</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1" y="1173380"/>
            <a:ext cx="6727372" cy="610420"/>
          </a:xfrm>
        </p:spPr>
        <p:txBody>
          <a:bodyPr>
            <a:noAutofit/>
          </a:bodyPr>
          <a:lstStyle/>
          <a:p>
            <a:pPr algn="l"/>
            <a:r>
              <a:rPr lang="ru-RU" sz="6600" dirty="0">
                <a:solidFill>
                  <a:srgbClr val="E8DFC5"/>
                </a:solidFill>
                <a:latin typeface="Montserrat" panose="00000500000000000000" pitchFamily="2" charset="-52"/>
              </a:rPr>
              <a:t>1. Вера</a:t>
            </a: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210467" y="568690"/>
            <a:ext cx="6012000" cy="360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49316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1.</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lnSpcReduction="10000"/>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r>
              <a:rPr lang="ru-RU" sz="3200" dirty="0">
                <a:solidFill>
                  <a:srgbClr val="E8DFC5"/>
                </a:solidFill>
                <a:effectLst/>
                <a:latin typeface="Montserrat" panose="00000500000000000000" pitchFamily="2" charset="-52"/>
                <a:ea typeface="Calibri" panose="020F0502020204030204" pitchFamily="34" charset="0"/>
              </a:rPr>
              <a:t>«Вера же есть осуществление ожидаемого и уверенность в невидимом.</a:t>
            </a:r>
            <a:r>
              <a:rPr lang="en-US" sz="3200" dirty="0">
                <a:solidFill>
                  <a:srgbClr val="E8DFC5"/>
                </a:solidFill>
                <a:latin typeface="Montserrat" panose="00000500000000000000" pitchFamily="2" charset="-52"/>
                <a:ea typeface="Calibri" panose="020F0502020204030204" pitchFamily="34" charset="0"/>
              </a:rPr>
              <a:t>»</a:t>
            </a:r>
            <a:endParaRPr lang="ru-RU" sz="3200" dirty="0">
              <a:solidFill>
                <a:srgbClr val="E8DFC5"/>
              </a:solidFill>
              <a:effectLst/>
              <a:latin typeface="Montserrat" panose="00000500000000000000" pitchFamily="2" charset="-52"/>
              <a:ea typeface="Calibri" panose="020F0502020204030204" pitchFamily="34" charset="0"/>
            </a:endParaRPr>
          </a:p>
          <a:p>
            <a:pPr marL="0" indent="0" algn="r">
              <a:buNone/>
            </a:pPr>
            <a:r>
              <a:rPr lang="ru-RU" sz="3200" dirty="0">
                <a:solidFill>
                  <a:srgbClr val="E8DFC5"/>
                </a:solidFill>
                <a:effectLst/>
                <a:latin typeface="Montserrat" panose="00000500000000000000" pitchFamily="2" charset="-52"/>
                <a:ea typeface="Calibri" panose="020F0502020204030204" pitchFamily="34" charset="0"/>
              </a:rPr>
              <a:t>Евреям 11:1</a:t>
            </a:r>
          </a:p>
          <a:p>
            <a:pPr marL="0" indent="0" algn="r">
              <a:buNone/>
            </a:pPr>
            <a:endParaRPr lang="ru-RU" sz="3200" dirty="0">
              <a:solidFill>
                <a:srgbClr val="E8DFC5"/>
              </a:solidFill>
              <a:effectLst/>
              <a:latin typeface="Montserrat" panose="00000500000000000000" pitchFamily="2" charset="-52"/>
              <a:ea typeface="Calibri" panose="020F0502020204030204" pitchFamily="34" charset="0"/>
            </a:endParaRPr>
          </a:p>
          <a:p>
            <a:pPr marL="0" indent="0">
              <a:buNone/>
            </a:pPr>
            <a:r>
              <a:rPr lang="ru-RU" sz="3200" dirty="0">
                <a:solidFill>
                  <a:srgbClr val="E8DFC5"/>
                </a:solidFill>
                <a:effectLst/>
                <a:latin typeface="Montserrat" panose="00000500000000000000" pitchFamily="2" charset="-52"/>
                <a:ea typeface="Calibri" panose="020F0502020204030204" pitchFamily="34" charset="0"/>
              </a:rPr>
              <a:t>“Надейся на Господа всем сердцем твоим, и не полагайся на разум твой; во всех путях твоих познавай Его, и Он направит стези твои” </a:t>
            </a:r>
          </a:p>
          <a:p>
            <a:pPr marL="0" indent="0" algn="r">
              <a:buNone/>
            </a:pPr>
            <a:r>
              <a:rPr lang="ru-RU" sz="3200" dirty="0">
                <a:solidFill>
                  <a:srgbClr val="E8DFC5"/>
                </a:solidFill>
                <a:effectLst/>
                <a:latin typeface="Montserrat" panose="00000500000000000000" pitchFamily="2" charset="-52"/>
                <a:ea typeface="Calibri" panose="020F0502020204030204" pitchFamily="34" charset="0"/>
              </a:rPr>
              <a:t>Притчи 3:5, 6</a:t>
            </a:r>
          </a:p>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lgn="r">
              <a:buNone/>
            </a:pPr>
            <a:endParaRPr lang="ru-RU" sz="2200" dirty="0">
              <a:solidFill>
                <a:srgbClr val="E8DFC5"/>
              </a:solidFill>
              <a:effectLst/>
              <a:latin typeface="Montserrat" panose="00000500000000000000" pitchFamily="2" charset="-52"/>
              <a:ea typeface="Calibri" panose="020F0502020204030204" pitchFamily="34" charset="0"/>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ВЕРА</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4734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1.</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0"/>
            <a:ext cx="9504680" cy="4682691"/>
          </a:xfrm>
        </p:spPr>
        <p:txBody>
          <a:bodyPr>
            <a:normAutofit fontScale="92500"/>
          </a:bodyPr>
          <a:lstStyle/>
          <a:p>
            <a:pPr marL="0" indent="0" algn="ctr">
              <a:buNone/>
            </a:pPr>
            <a:r>
              <a:rPr lang="ru-RU" sz="3200" dirty="0">
                <a:solidFill>
                  <a:srgbClr val="E8DFC5"/>
                </a:solidFill>
                <a:effectLst/>
                <a:latin typeface="Montserrat" panose="00000500000000000000" pitchFamily="2" charset="-52"/>
                <a:ea typeface="Calibri" panose="020F0502020204030204" pitchFamily="34" charset="0"/>
              </a:rPr>
              <a:t>“Истина и слава Божья неразделимы; </a:t>
            </a:r>
          </a:p>
          <a:p>
            <a:pPr marL="0" indent="0" algn="ctr">
              <a:buNone/>
            </a:pPr>
            <a:r>
              <a:rPr lang="ru-RU" sz="3200" dirty="0">
                <a:solidFill>
                  <a:srgbClr val="E8DFC5"/>
                </a:solidFill>
                <a:effectLst/>
                <a:latin typeface="Montserrat" panose="00000500000000000000" pitchFamily="2" charset="-52"/>
                <a:ea typeface="Calibri" panose="020F0502020204030204" pitchFamily="34" charset="0"/>
              </a:rPr>
              <a:t>для нас невозможно, имея Библию в пределах нашей досягаемости, поклоняться  Богу, следуя за ошибочными мнениями. </a:t>
            </a:r>
          </a:p>
          <a:p>
            <a:pPr marL="0" indent="0" algn="ctr">
              <a:buNone/>
            </a:pPr>
            <a:r>
              <a:rPr lang="ru-RU" sz="3200" dirty="0">
                <a:solidFill>
                  <a:srgbClr val="E8DFC5"/>
                </a:solidFill>
                <a:effectLst/>
                <a:latin typeface="Montserrat" panose="00000500000000000000" pitchFamily="2" charset="-52"/>
                <a:ea typeface="Calibri" panose="020F0502020204030204" pitchFamily="34" charset="0"/>
              </a:rPr>
              <a:t>Многие утверждают, что не имеет значения, во что человек верит, если его жизнь добропорядочная. </a:t>
            </a:r>
          </a:p>
          <a:p>
            <a:pPr marL="0" indent="0" algn="ctr">
              <a:buNone/>
            </a:pPr>
            <a:r>
              <a:rPr lang="ru-RU" sz="3200" dirty="0">
                <a:solidFill>
                  <a:srgbClr val="E8DFC5"/>
                </a:solidFill>
                <a:effectLst/>
                <a:latin typeface="Montserrat" panose="00000500000000000000" pitchFamily="2" charset="-52"/>
                <a:ea typeface="Calibri" panose="020F0502020204030204" pitchFamily="34" charset="0"/>
              </a:rPr>
              <a:t>Но жизнь формируется верой. Если свет и истина находятся в пределах нашей досягаемости, и мы пренебрегаем привилегией слышать и видеть их, мы фактически отвергаем их; мы выбираем тьму, а не свет”.</a:t>
            </a:r>
          </a:p>
          <a:p>
            <a:pPr marL="0" indent="0" algn="ctr">
              <a:buNone/>
            </a:pPr>
            <a:endParaRPr lang="ru-RU" dirty="0">
              <a:solidFill>
                <a:srgbClr val="E8DFC5"/>
              </a:solidFill>
              <a:effectLst/>
              <a:latin typeface="Montserrat" panose="00000500000000000000" pitchFamily="2" charset="-52"/>
              <a:ea typeface="Calibri" panose="020F0502020204030204" pitchFamily="34" charset="0"/>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ВЕРА</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C1E1C7E1-DD59-5C1E-58D2-FD93B649F814}"/>
              </a:ext>
            </a:extLst>
          </p:cNvPr>
          <p:cNvGrpSpPr/>
          <p:nvPr/>
        </p:nvGrpSpPr>
        <p:grpSpPr>
          <a:xfrm rot="10800000">
            <a:off x="8244000" y="5511640"/>
            <a:ext cx="3816000" cy="1260000"/>
            <a:chOff x="8365981" y="5598000"/>
            <a:chExt cx="3816000" cy="1260000"/>
          </a:xfrm>
        </p:grpSpPr>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2">
            <a:extLst>
              <a:ext uri="{FF2B5EF4-FFF2-40B4-BE49-F238E27FC236}">
                <a16:creationId xmlns:a16="http://schemas.microsoft.com/office/drawing/2014/main" id="{BBC6BF52-A0A5-25A1-1090-958C44235EF9}"/>
              </a:ext>
            </a:extLst>
          </p:cNvPr>
          <p:cNvSpPr txBox="1">
            <a:spLocks/>
          </p:cNvSpPr>
          <p:nvPr/>
        </p:nvSpPr>
        <p:spPr>
          <a:xfrm rot="16200000">
            <a:off x="-25022" y="3717722"/>
            <a:ext cx="3510897" cy="544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a:solidFill>
                  <a:srgbClr val="E8DFC5"/>
                </a:solidFill>
                <a:latin typeface="Montserrat" panose="00000500000000000000" pitchFamily="2" charset="-52"/>
                <a:ea typeface="Calibri" panose="020F0502020204030204" pitchFamily="34" charset="0"/>
              </a:rPr>
              <a:t>Эллен Уайт</a:t>
            </a:r>
          </a:p>
        </p:txBody>
      </p:sp>
    </p:spTree>
    <p:extLst>
      <p:ext uri="{BB962C8B-B14F-4D97-AF65-F5344CB8AC3E}">
        <p14:creationId xmlns:p14="http://schemas.microsoft.com/office/powerpoint/2010/main" val="208732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3370781" y="4853534"/>
            <a:ext cx="7983894" cy="1783800"/>
          </a:xfrm>
        </p:spPr>
        <p:txBody>
          <a:bodyPr>
            <a:normAutofit/>
          </a:bodyPr>
          <a:lstStyle/>
          <a:p>
            <a:r>
              <a:rPr lang="ru-RU" sz="2800" b="1" dirty="0">
                <a:solidFill>
                  <a:srgbClr val="E8DFC5"/>
                </a:solidFill>
                <a:latin typeface="Montserrat SemiBold" panose="00000700000000000000" pitchFamily="2" charset="-52"/>
              </a:rPr>
              <a:t>Отдел управления ресурсами</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1" y="764133"/>
            <a:ext cx="6727372" cy="3566533"/>
          </a:xfrm>
        </p:spPr>
        <p:txBody>
          <a:bodyPr>
            <a:noAutofit/>
          </a:bodyPr>
          <a:lstStyle/>
          <a:p>
            <a:pPr marL="514350" indent="-514350" algn="l">
              <a:buAutoNum type="arabicPeriod"/>
            </a:pPr>
            <a:r>
              <a:rPr lang="ru-RU" sz="6000" dirty="0">
                <a:solidFill>
                  <a:srgbClr val="E8DFC5"/>
                </a:solidFill>
                <a:latin typeface="Montserrat" panose="00000500000000000000" pitchFamily="2" charset="-52"/>
              </a:rPr>
              <a:t>Вера</a:t>
            </a:r>
          </a:p>
          <a:p>
            <a:pPr marL="514350" indent="-514350" algn="l">
              <a:buAutoNum type="arabicPeriod"/>
            </a:pPr>
            <a:r>
              <a:rPr lang="ru-RU" sz="6000" dirty="0">
                <a:solidFill>
                  <a:srgbClr val="E8DFC5"/>
                </a:solidFill>
                <a:latin typeface="Montserrat" panose="00000500000000000000" pitchFamily="2" charset="-52"/>
              </a:rPr>
              <a:t>Невидимый</a:t>
            </a: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210467" y="568690"/>
            <a:ext cx="6012000" cy="360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184882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1960881" y="1620000"/>
            <a:ext cx="9514598" cy="4269149"/>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2.</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fontScale="92500" lnSpcReduction="10000"/>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r>
              <a:rPr lang="ru-RU" sz="3500" dirty="0">
                <a:solidFill>
                  <a:srgbClr val="E8DFC5"/>
                </a:solidFill>
                <a:latin typeface="Montserrat" panose="00000500000000000000" pitchFamily="2" charset="-52"/>
                <a:ea typeface="Calibri" panose="020F0502020204030204" pitchFamily="34" charset="0"/>
              </a:rPr>
              <a:t>«</a:t>
            </a:r>
            <a:r>
              <a:rPr lang="ru-RU" sz="3500" dirty="0">
                <a:solidFill>
                  <a:srgbClr val="E8DFC5"/>
                </a:solidFill>
                <a:effectLst/>
                <a:latin typeface="Montserrat" panose="00000500000000000000" pitchFamily="2" charset="-52"/>
                <a:ea typeface="Calibri" panose="020F0502020204030204" pitchFamily="34" charset="0"/>
              </a:rPr>
              <a:t>Верою оставил он Египет, не убоявшись, гнева царского; ибо он, как бы видел Невидимого, был тверд». </a:t>
            </a:r>
          </a:p>
          <a:p>
            <a:pPr marL="0" indent="0" algn="r">
              <a:buNone/>
            </a:pPr>
            <a:r>
              <a:rPr lang="ru-RU" sz="3500" dirty="0">
                <a:solidFill>
                  <a:srgbClr val="E8DFC5"/>
                </a:solidFill>
                <a:effectLst/>
                <a:latin typeface="Montserrat" panose="00000500000000000000" pitchFamily="2" charset="-52"/>
                <a:ea typeface="Calibri" panose="020F0502020204030204" pitchFamily="34" charset="0"/>
              </a:rPr>
              <a:t>Евреям 11:27</a:t>
            </a:r>
          </a:p>
          <a:p>
            <a:pPr marL="0" indent="0" algn="r">
              <a:buNone/>
            </a:pPr>
            <a:endParaRPr lang="ru-RU" sz="3500" dirty="0">
              <a:solidFill>
                <a:srgbClr val="E8DFC5"/>
              </a:solidFill>
              <a:latin typeface="Montserrat" panose="00000500000000000000" pitchFamily="2" charset="-52"/>
              <a:ea typeface="Calibri" panose="020F0502020204030204" pitchFamily="34" charset="0"/>
            </a:endParaRPr>
          </a:p>
          <a:p>
            <a:pPr marL="0" indent="0">
              <a:buNone/>
            </a:pPr>
            <a:r>
              <a:rPr lang="ru-RU" sz="3500" dirty="0">
                <a:solidFill>
                  <a:srgbClr val="E8DFC5"/>
                </a:solidFill>
                <a:effectLst/>
                <a:latin typeface="Montserrat" panose="00000500000000000000" pitchFamily="2" charset="-52"/>
                <a:ea typeface="Calibri" panose="020F0502020204030204" pitchFamily="34" charset="0"/>
              </a:rPr>
              <a:t>“Слушай, Израиль: Господь, Бог наш, Господь един есть”</a:t>
            </a:r>
          </a:p>
          <a:p>
            <a:pPr marL="0" indent="0" algn="r">
              <a:buNone/>
            </a:pPr>
            <a:r>
              <a:rPr lang="ru-RU" sz="3500" dirty="0">
                <a:solidFill>
                  <a:srgbClr val="E8DFC5"/>
                </a:solidFill>
                <a:effectLst/>
                <a:latin typeface="Montserrat" panose="00000500000000000000" pitchFamily="2" charset="-52"/>
                <a:ea typeface="Calibri" panose="020F0502020204030204" pitchFamily="34" charset="0"/>
              </a:rPr>
              <a:t>Второзаконие 6:4, </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НЕВИДИМЫЙ</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6827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1471849" y="1674967"/>
            <a:ext cx="10017417"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2.</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lnSpcReduction="10000"/>
          </a:bodyPr>
          <a:lstStyle/>
          <a:p>
            <a:pPr marL="0" indent="0" algn="ctr">
              <a:buNone/>
            </a:pPr>
            <a:r>
              <a:rPr lang="ru-RU" sz="4000" dirty="0">
                <a:solidFill>
                  <a:srgbClr val="E8DFC5"/>
                </a:solidFill>
                <a:latin typeface="Montserrat" panose="00000500000000000000" pitchFamily="2" charset="-52"/>
                <a:ea typeface="Calibri" panose="020F0502020204030204" pitchFamily="34" charset="0"/>
              </a:rPr>
              <a:t>«</a:t>
            </a:r>
            <a:r>
              <a:rPr lang="ru-RU" sz="4000" dirty="0">
                <a:solidFill>
                  <a:srgbClr val="E8DFC5"/>
                </a:solidFill>
                <a:effectLst/>
                <a:latin typeface="Montserrat" panose="00000500000000000000" pitchFamily="2" charset="-52"/>
                <a:ea typeface="Calibri" panose="020F0502020204030204" pitchFamily="34" charset="0"/>
              </a:rPr>
              <a:t>Господь призывает вас... смотреть на эти вещи глазами, просвещенными не мирскими советчиками, но Его Духом. Возьмите Слово, как оно читается. ...Поместите себя туда, где богатства славы небесной будут сиять перед вами, позади вас и со всех сторон от вас, потому что вы все — свет в Господе…»</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НЕВИДИМЫЙ</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C1E1C7E1-DD59-5C1E-58D2-FD93B649F814}"/>
              </a:ext>
            </a:extLst>
          </p:cNvPr>
          <p:cNvGrpSpPr/>
          <p:nvPr/>
        </p:nvGrpSpPr>
        <p:grpSpPr>
          <a:xfrm rot="10800000">
            <a:off x="8244000" y="5511640"/>
            <a:ext cx="3816000" cy="1260000"/>
            <a:chOff x="8365981" y="5598000"/>
            <a:chExt cx="3816000" cy="1260000"/>
          </a:xfrm>
        </p:grpSpPr>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2">
            <a:extLst>
              <a:ext uri="{FF2B5EF4-FFF2-40B4-BE49-F238E27FC236}">
                <a16:creationId xmlns:a16="http://schemas.microsoft.com/office/drawing/2014/main" id="{BBC6BF52-A0A5-25A1-1090-958C44235EF9}"/>
              </a:ext>
            </a:extLst>
          </p:cNvPr>
          <p:cNvSpPr txBox="1">
            <a:spLocks/>
          </p:cNvSpPr>
          <p:nvPr/>
        </p:nvSpPr>
        <p:spPr>
          <a:xfrm rot="16200000">
            <a:off x="-25022" y="3717722"/>
            <a:ext cx="3510897" cy="544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a:solidFill>
                  <a:srgbClr val="E8DFC5"/>
                </a:solidFill>
                <a:latin typeface="Montserrat" panose="00000500000000000000" pitchFamily="2" charset="-52"/>
                <a:ea typeface="Calibri" panose="020F0502020204030204" pitchFamily="34" charset="0"/>
              </a:rPr>
              <a:t>Эллен Уайт</a:t>
            </a:r>
          </a:p>
        </p:txBody>
      </p:sp>
      <p:sp>
        <p:nvSpPr>
          <p:cNvPr id="13" name="Объект 2">
            <a:extLst>
              <a:ext uri="{FF2B5EF4-FFF2-40B4-BE49-F238E27FC236}">
                <a16:creationId xmlns:a16="http://schemas.microsoft.com/office/drawing/2014/main" id="{ADFCA05F-5D75-1472-4167-85EDD173B151}"/>
              </a:ext>
            </a:extLst>
          </p:cNvPr>
          <p:cNvSpPr txBox="1">
            <a:spLocks/>
          </p:cNvSpPr>
          <p:nvPr/>
        </p:nvSpPr>
        <p:spPr>
          <a:xfrm>
            <a:off x="2645757" y="6384880"/>
            <a:ext cx="8866909" cy="54472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a:solidFill>
                  <a:srgbClr val="E8DFC5"/>
                </a:solidFill>
                <a:latin typeface="Montserrat" panose="00000500000000000000" pitchFamily="2" charset="-52"/>
                <a:ea typeface="Calibri" panose="020F0502020204030204" pitchFamily="34" charset="0"/>
              </a:rPr>
              <a:t>Письмо 110, 8 августа 1899 года, состоятельной женщине</a:t>
            </a:r>
          </a:p>
        </p:txBody>
      </p:sp>
    </p:spTree>
    <p:extLst>
      <p:ext uri="{BB962C8B-B14F-4D97-AF65-F5344CB8AC3E}">
        <p14:creationId xmlns:p14="http://schemas.microsoft.com/office/powerpoint/2010/main" val="28788764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2652</Words>
  <Application>Microsoft Macintosh PowerPoint</Application>
  <PresentationFormat>Широкоэкранный</PresentationFormat>
  <Paragraphs>193</Paragraphs>
  <Slides>20</Slides>
  <Notes>18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Calibri Light</vt:lpstr>
      <vt:lpstr>Consolas</vt:lpstr>
      <vt:lpstr>Montserrat</vt:lpstr>
      <vt:lpstr>Montserrat SemiBold</vt:lpstr>
      <vt:lpstr>Times New Roman</vt:lpstr>
      <vt:lpstr>Тема Office</vt:lpstr>
      <vt:lpstr>Бог на первом месте</vt:lpstr>
      <vt:lpstr>Презентация PowerPoint</vt:lpstr>
      <vt:lpstr>Отдел управления ресурсами</vt:lpstr>
      <vt:lpstr>Отдел управления ресурсами</vt:lpstr>
      <vt:lpstr>1.</vt:lpstr>
      <vt:lpstr>1.</vt:lpstr>
      <vt:lpstr>Отдел управления ресурсами</vt:lpstr>
      <vt:lpstr>2.</vt:lpstr>
      <vt:lpstr>2.</vt:lpstr>
      <vt:lpstr>2.</vt:lpstr>
      <vt:lpstr>Отдел управления ресурсами</vt:lpstr>
      <vt:lpstr>3.</vt:lpstr>
      <vt:lpstr>3.</vt:lpstr>
      <vt:lpstr>Отдел управления ресурсами</vt:lpstr>
      <vt:lpstr>4.</vt:lpstr>
      <vt:lpstr>4.</vt:lpstr>
      <vt:lpstr>Отдел управления ресурсами</vt:lpstr>
      <vt:lpstr>5.</vt:lpstr>
      <vt:lpstr>5.</vt:lpstr>
      <vt:lpstr>Отдел управления ресурсами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Отдел управления  ресурсами</dc:title>
  <dc:creator>Валентина Бучнева</dc:creator>
  <cp:lastModifiedBy>Пользователь Microsoft Office</cp:lastModifiedBy>
  <cp:revision>20</cp:revision>
  <dcterms:created xsi:type="dcterms:W3CDTF">2023-02-26T09:26:09Z</dcterms:created>
  <dcterms:modified xsi:type="dcterms:W3CDTF">2023-04-03T15:08:10Z</dcterms:modified>
</cp:coreProperties>
</file>